
<file path=[Content_Types].xml><?xml version="1.0" encoding="utf-8"?>
<Types xmlns="http://schemas.openxmlformats.org/package/2006/content-types">
  <Default Extension="bin" ContentType="application/vnd.openxmlformats-officedocument.oleObject"/>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slideLayouts/slideLayout7.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4.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40"/>
  </p:notesMasterIdLst>
  <p:sldIdLst>
    <p:sldId id="379" r:id="rId6"/>
    <p:sldId id="256" r:id="rId7"/>
    <p:sldId id="381" r:id="rId8"/>
    <p:sldId id="423" r:id="rId9"/>
    <p:sldId id="390" r:id="rId10"/>
    <p:sldId id="404" r:id="rId11"/>
    <p:sldId id="405" r:id="rId12"/>
    <p:sldId id="406" r:id="rId13"/>
    <p:sldId id="407" r:id="rId14"/>
    <p:sldId id="408" r:id="rId15"/>
    <p:sldId id="409" r:id="rId16"/>
    <p:sldId id="411" r:id="rId17"/>
    <p:sldId id="410" r:id="rId18"/>
    <p:sldId id="412" r:id="rId19"/>
    <p:sldId id="427" r:id="rId20"/>
    <p:sldId id="428" r:id="rId21"/>
    <p:sldId id="419" r:id="rId22"/>
    <p:sldId id="414" r:id="rId23"/>
    <p:sldId id="415" r:id="rId24"/>
    <p:sldId id="424" r:id="rId25"/>
    <p:sldId id="421" r:id="rId26"/>
    <p:sldId id="420" r:id="rId27"/>
    <p:sldId id="425" r:id="rId28"/>
    <p:sldId id="416" r:id="rId29"/>
    <p:sldId id="426" r:id="rId30"/>
    <p:sldId id="422" r:id="rId31"/>
    <p:sldId id="431" r:id="rId32"/>
    <p:sldId id="430" r:id="rId33"/>
    <p:sldId id="432" r:id="rId34"/>
    <p:sldId id="433" r:id="rId35"/>
    <p:sldId id="435" r:id="rId36"/>
    <p:sldId id="378" r:id="rId37"/>
    <p:sldId id="322" r:id="rId38"/>
    <p:sldId id="266" r:id="rId39"/>
  </p:sldIdLst>
  <p:sldSz cx="9144000" cy="5143500" type="screen16x9"/>
  <p:notesSz cx="6858000" cy="9144000"/>
  <p:custDataLst>
    <p:tags r:id="rId41"/>
  </p:custDataLst>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54" userDrawn="1">
          <p15:clr>
            <a:srgbClr val="A4A3A4"/>
          </p15:clr>
        </p15:guide>
        <p15:guide id="2" pos="27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uerstenberg, Anja" initials="FA" lastIdx="1" clrIdx="0">
    <p:extLst>
      <p:ext uri="{19B8F6BF-5375-455C-9EA6-DF929625EA0E}">
        <p15:presenceInfo xmlns:p15="http://schemas.microsoft.com/office/powerpoint/2012/main" userId="S::uia00868@contiwan.com::b346efaa-de9f-47e2-9740-e103df34eb1f" providerId="AD"/>
      </p:ext>
    </p:extLst>
  </p:cmAuthor>
  <p:cmAuthor id="2" name="Richard Dennis" initials="RD" lastIdx="0" clrIdx="1">
    <p:extLst>
      <p:ext uri="{19B8F6BF-5375-455C-9EA6-DF929625EA0E}">
        <p15:presenceInfo xmlns:p15="http://schemas.microsoft.com/office/powerpoint/2012/main" userId="Richard Dennis" providerId="None"/>
      </p:ext>
    </p:extLst>
  </p:cmAuthor>
  <p:cmAuthor id="3" name="PERRIN Sebastien" initials="PS" lastIdx="1" clrIdx="2">
    <p:extLst>
      <p:ext uri="{19B8F6BF-5375-455C-9EA6-DF929625EA0E}">
        <p15:presenceInfo xmlns:p15="http://schemas.microsoft.com/office/powerpoint/2012/main" userId="S-1-5-21-2094365133-358624361-1226072859-52798" providerId="AD"/>
      </p:ext>
    </p:extLst>
  </p:cmAuthor>
  <p:cmAuthor id="4" name="ROSER Kristell" initials="RK" lastIdx="2" clrIdx="3">
    <p:extLst>
      <p:ext uri="{19B8F6BF-5375-455C-9EA6-DF929625EA0E}">
        <p15:presenceInfo xmlns:p15="http://schemas.microsoft.com/office/powerpoint/2012/main" userId="S-1-5-21-2094365133-358624361-1226072859-737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4390"/>
    <a:srgbClr val="A1B2DA"/>
    <a:srgbClr val="9CACE1"/>
    <a:srgbClr val="6274B1"/>
    <a:srgbClr val="ABBC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Bez stylu, bez mřížky">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Styl Světlá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8D230F3-CF80-4859-8CE7-A43EE81993B5}" styleName="Světlý styl 1 – zvýraznění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8" autoAdjust="0"/>
    <p:restoredTop sz="85465" autoAdjust="0"/>
  </p:normalViewPr>
  <p:slideViewPr>
    <p:cSldViewPr snapToGrid="0">
      <p:cViewPr varScale="1">
        <p:scale>
          <a:sx n="125" d="100"/>
          <a:sy n="125" d="100"/>
        </p:scale>
        <p:origin x="552" y="102"/>
      </p:cViewPr>
      <p:guideLst>
        <p:guide orient="horz" pos="554"/>
        <p:guide pos="272"/>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80"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uerstenberg, Anja" userId="b346efaa-de9f-47e2-9740-e103df34eb1f" providerId="ADAL" clId="{228C158C-FABD-410E-A385-520061D53429}"/>
    <pc:docChg chg="undo custSel modSld">
      <pc:chgData name="Fuerstenberg, Anja" userId="b346efaa-de9f-47e2-9740-e103df34eb1f" providerId="ADAL" clId="{228C158C-FABD-410E-A385-520061D53429}" dt="2021-11-07T10:10:30.770" v="62"/>
      <pc:docMkLst>
        <pc:docMk/>
      </pc:docMkLst>
      <pc:sldChg chg="addSp delSp modSp mod modAnim">
        <pc:chgData name="Fuerstenberg, Anja" userId="b346efaa-de9f-47e2-9740-e103df34eb1f" providerId="ADAL" clId="{228C158C-FABD-410E-A385-520061D53429}" dt="2021-11-07T10:10:11.648" v="61" actId="20577"/>
        <pc:sldMkLst>
          <pc:docMk/>
          <pc:sldMk cId="941342505" sldId="350"/>
        </pc:sldMkLst>
        <pc:spChg chg="add mod">
          <ac:chgData name="Fuerstenberg, Anja" userId="b346efaa-de9f-47e2-9740-e103df34eb1f" providerId="ADAL" clId="{228C158C-FABD-410E-A385-520061D53429}" dt="2021-11-07T10:08:27.941" v="36" actId="1076"/>
          <ac:spMkLst>
            <pc:docMk/>
            <pc:sldMk cId="941342505" sldId="350"/>
            <ac:spMk id="6" creationId="{4A975454-E9E0-48F8-AE13-002B7F796F6F}"/>
          </ac:spMkLst>
        </pc:spChg>
        <pc:spChg chg="del">
          <ac:chgData name="Fuerstenberg, Anja" userId="b346efaa-de9f-47e2-9740-e103df34eb1f" providerId="ADAL" clId="{228C158C-FABD-410E-A385-520061D53429}" dt="2021-11-07T10:05:59.717" v="5" actId="478"/>
          <ac:spMkLst>
            <pc:docMk/>
            <pc:sldMk cId="941342505" sldId="350"/>
            <ac:spMk id="7" creationId="{8B78E032-8CD6-4666-B051-43B4607365F0}"/>
          </ac:spMkLst>
        </pc:spChg>
        <pc:spChg chg="add mod">
          <ac:chgData name="Fuerstenberg, Anja" userId="b346efaa-de9f-47e2-9740-e103df34eb1f" providerId="ADAL" clId="{228C158C-FABD-410E-A385-520061D53429}" dt="2021-11-07T10:10:11.648" v="61" actId="20577"/>
          <ac:spMkLst>
            <pc:docMk/>
            <pc:sldMk cId="941342505" sldId="350"/>
            <ac:spMk id="8" creationId="{06CCA052-6012-4714-8FBC-7AB78A812536}"/>
          </ac:spMkLst>
        </pc:spChg>
        <pc:spChg chg="add mod">
          <ac:chgData name="Fuerstenberg, Anja" userId="b346efaa-de9f-47e2-9740-e103df34eb1f" providerId="ADAL" clId="{228C158C-FABD-410E-A385-520061D53429}" dt="2021-11-07T10:08:40.124" v="40" actId="1076"/>
          <ac:spMkLst>
            <pc:docMk/>
            <pc:sldMk cId="941342505" sldId="350"/>
            <ac:spMk id="9" creationId="{E750DF23-BFA2-4321-B480-FFF968D55B9C}"/>
          </ac:spMkLst>
        </pc:spChg>
        <pc:graphicFrameChg chg="del mod">
          <ac:chgData name="Fuerstenberg, Anja" userId="b346efaa-de9f-47e2-9740-e103df34eb1f" providerId="ADAL" clId="{228C158C-FABD-410E-A385-520061D53429}" dt="2021-11-07T10:07:11.371" v="18" actId="478"/>
          <ac:graphicFrameMkLst>
            <pc:docMk/>
            <pc:sldMk cId="941342505" sldId="350"/>
            <ac:graphicFrameMk id="15" creationId="{745BAAA0-4AC1-4D23-9D09-0A130E7A586D}"/>
          </ac:graphicFrameMkLst>
        </pc:graphicFrameChg>
      </pc:sldChg>
      <pc:sldChg chg="addSp delSp modSp mod modAnim">
        <pc:chgData name="Fuerstenberg, Anja" userId="b346efaa-de9f-47e2-9740-e103df34eb1f" providerId="ADAL" clId="{228C158C-FABD-410E-A385-520061D53429}" dt="2021-11-07T10:10:30.770" v="62"/>
        <pc:sldMkLst>
          <pc:docMk/>
          <pc:sldMk cId="2023552120" sldId="352"/>
        </pc:sldMkLst>
        <pc:spChg chg="del mod">
          <ac:chgData name="Fuerstenberg, Anja" userId="b346efaa-de9f-47e2-9740-e103df34eb1f" providerId="ADAL" clId="{228C158C-FABD-410E-A385-520061D53429}" dt="2021-11-07T10:09:49.058" v="53" actId="478"/>
          <ac:spMkLst>
            <pc:docMk/>
            <pc:sldMk cId="2023552120" sldId="352"/>
            <ac:spMk id="4" creationId="{58C0AA6F-E885-45C3-A3CA-ADB52E7A3858}"/>
          </ac:spMkLst>
        </pc:spChg>
        <pc:spChg chg="add del">
          <ac:chgData name="Fuerstenberg, Anja" userId="b346efaa-de9f-47e2-9740-e103df34eb1f" providerId="ADAL" clId="{228C158C-FABD-410E-A385-520061D53429}" dt="2021-11-07T10:09:30.398" v="43" actId="22"/>
          <ac:spMkLst>
            <pc:docMk/>
            <pc:sldMk cId="2023552120" sldId="352"/>
            <ac:spMk id="6" creationId="{D46B8707-0897-4516-8A92-867FC60FF5C8}"/>
          </ac:spMkLst>
        </pc:spChg>
        <pc:spChg chg="add mod">
          <ac:chgData name="Fuerstenberg, Anja" userId="b346efaa-de9f-47e2-9740-e103df34eb1f" providerId="ADAL" clId="{228C158C-FABD-410E-A385-520061D53429}" dt="2021-11-07T10:10:02.345" v="60" actId="1076"/>
          <ac:spMkLst>
            <pc:docMk/>
            <pc:sldMk cId="2023552120" sldId="352"/>
            <ac:spMk id="8" creationId="{BCD2CB63-D5E9-457A-A70F-C3C856AD3FFD}"/>
          </ac:spMkLst>
        </pc:spChg>
        <pc:graphicFrameChg chg="mod">
          <ac:chgData name="Fuerstenberg, Anja" userId="b346efaa-de9f-47e2-9740-e103df34eb1f" providerId="ADAL" clId="{228C158C-FABD-410E-A385-520061D53429}" dt="2021-11-07T10:09:49.559" v="55"/>
          <ac:graphicFrameMkLst>
            <pc:docMk/>
            <pc:sldMk cId="2023552120" sldId="352"/>
            <ac:graphicFrameMk id="7" creationId="{10D3A9A3-0135-4662-8B1D-44C88387EE44}"/>
          </ac:graphicFrameMkLst>
        </pc:graphicFrame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3" dt="2022-06-15T10:52:25.505" idx="1">
    <p:pos x="10" y="10"/>
    <p:text/>
    <p:extLst>
      <p:ext uri="{C676402C-5697-4E1C-873F-D02D1690AC5C}">
        <p15:threadingInfo xmlns:p15="http://schemas.microsoft.com/office/powerpoint/2012/main" timeZoneBias="-12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508C1-24E6-47E2-8365-6005EE37BB1D}" type="datetimeFigureOut">
              <a:rPr lang="cs-CZ" smtClean="0"/>
              <a:t>05.07.2022</a:t>
            </a:fld>
            <a:endParaRPr lang="cs-CZ"/>
          </a:p>
        </p:txBody>
      </p:sp>
      <p:sp>
        <p:nvSpPr>
          <p:cNvPr id="4" name="Zástupný symbol pro obrázek snímku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9B0F8A-3ED9-43EC-B747-C39FAC23339D}" type="slidenum">
              <a:rPr lang="cs-CZ" smtClean="0"/>
              <a:t>‹N°›</a:t>
            </a:fld>
            <a:endParaRPr lang="cs-CZ"/>
          </a:p>
        </p:txBody>
      </p:sp>
    </p:spTree>
    <p:extLst>
      <p:ext uri="{BB962C8B-B14F-4D97-AF65-F5344CB8AC3E}">
        <p14:creationId xmlns:p14="http://schemas.microsoft.com/office/powerpoint/2010/main" val="2578453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1</a:t>
            </a:fld>
            <a:endParaRPr lang="cs-CZ"/>
          </a:p>
        </p:txBody>
      </p:sp>
    </p:spTree>
    <p:extLst>
      <p:ext uri="{BB962C8B-B14F-4D97-AF65-F5344CB8AC3E}">
        <p14:creationId xmlns:p14="http://schemas.microsoft.com/office/powerpoint/2010/main" val="12452197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10</a:t>
            </a:fld>
            <a:endParaRPr lang="cs-CZ"/>
          </a:p>
        </p:txBody>
      </p:sp>
    </p:spTree>
    <p:extLst>
      <p:ext uri="{BB962C8B-B14F-4D97-AF65-F5344CB8AC3E}">
        <p14:creationId xmlns:p14="http://schemas.microsoft.com/office/powerpoint/2010/main" val="23816681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At the </a:t>
            </a:r>
            <a:r>
              <a:rPr lang="fr-FR" dirty="0" err="1"/>
              <a:t>same</a:t>
            </a:r>
            <a:r>
              <a:rPr lang="fr-FR" dirty="0"/>
              <a:t> time…</a:t>
            </a:r>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11</a:t>
            </a:fld>
            <a:endParaRPr lang="cs-CZ"/>
          </a:p>
        </p:txBody>
      </p:sp>
    </p:spTree>
    <p:extLst>
      <p:ext uri="{BB962C8B-B14F-4D97-AF65-F5344CB8AC3E}">
        <p14:creationId xmlns:p14="http://schemas.microsoft.com/office/powerpoint/2010/main" val="4120873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academic</a:t>
            </a:r>
            <a:r>
              <a:rPr lang="en-US" baseline="0" dirty="0"/>
              <a:t> </a:t>
            </a:r>
            <a:r>
              <a:rPr lang="en-US" dirty="0"/>
              <a:t>world is turned towards society. Science is at the heart of societal changes: global warming,</a:t>
            </a:r>
            <a:r>
              <a:rPr lang="en-US" baseline="0" dirty="0"/>
              <a:t> sanitary crisis, economical crisis, Ukrainian crisis… Society must understand what the scholarly community can bring to it. Knowledge is a common good that must be made available to all. That is why the knowledge that has been produced by the scholarly community should be accessible to all without any barriers and certainly not being kept behind paywalls.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Openness and transparency make research outputs and outcomes better. </a:t>
            </a: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12</a:t>
            </a:fld>
            <a:endParaRPr lang="cs-CZ"/>
          </a:p>
        </p:txBody>
      </p:sp>
    </p:spTree>
    <p:extLst>
      <p:ext uri="{BB962C8B-B14F-4D97-AF65-F5344CB8AC3E}">
        <p14:creationId xmlns:p14="http://schemas.microsoft.com/office/powerpoint/2010/main" val="2588646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err="1" smtClean="0"/>
              <a:t>Usually</a:t>
            </a:r>
            <a:r>
              <a:rPr lang="fr-FR" sz="1200" dirty="0" smtClean="0"/>
              <a:t>, the relations </a:t>
            </a:r>
            <a:r>
              <a:rPr lang="fr-FR" sz="1200" dirty="0" err="1" smtClean="0"/>
              <a:t>between</a:t>
            </a:r>
            <a:r>
              <a:rPr lang="fr-FR" sz="1200" dirty="0" smtClean="0"/>
              <a:t> Science and Society are </a:t>
            </a:r>
            <a:r>
              <a:rPr lang="fr-FR" sz="1200" dirty="0" err="1" smtClean="0"/>
              <a:t>focused</a:t>
            </a:r>
            <a:r>
              <a:rPr lang="fr-FR" sz="1200" dirty="0" smtClean="0"/>
              <a:t> on </a:t>
            </a:r>
            <a:r>
              <a:rPr lang="fr-FR" sz="1200" dirty="0" err="1" smtClean="0"/>
              <a:t>popularization</a:t>
            </a:r>
            <a:r>
              <a:rPr lang="fr-FR" sz="120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err="1" smtClean="0"/>
              <a:t>Example</a:t>
            </a:r>
            <a:r>
              <a:rPr lang="fr-FR" sz="1200" dirty="0" smtClean="0"/>
              <a:t> : la Fête de la Science (France), MT180</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13</a:t>
            </a:fld>
            <a:endParaRPr lang="cs-CZ"/>
          </a:p>
        </p:txBody>
      </p:sp>
    </p:spTree>
    <p:extLst>
      <p:ext uri="{BB962C8B-B14F-4D97-AF65-F5344CB8AC3E}">
        <p14:creationId xmlns:p14="http://schemas.microsoft.com/office/powerpoint/2010/main" val="41486558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Citizen Science to </a:t>
            </a:r>
            <a:r>
              <a:rPr lang="fr-FR" sz="1200" dirty="0" err="1" smtClean="0"/>
              <a:t>allow</a:t>
            </a:r>
            <a:r>
              <a:rPr lang="fr-FR" sz="1200" dirty="0" smtClean="0"/>
              <a:t> </a:t>
            </a:r>
            <a:r>
              <a:rPr lang="fr-FR" sz="1200" dirty="0" err="1" smtClean="0"/>
              <a:t>citizen</a:t>
            </a:r>
            <a:r>
              <a:rPr lang="fr-FR" sz="1200" dirty="0" smtClean="0"/>
              <a:t> to </a:t>
            </a:r>
            <a:r>
              <a:rPr lang="fr-FR" sz="1200" dirty="0" err="1" smtClean="0"/>
              <a:t>better</a:t>
            </a:r>
            <a:r>
              <a:rPr lang="fr-FR" sz="1200" dirty="0" smtClean="0"/>
              <a:t> </a:t>
            </a:r>
            <a:r>
              <a:rPr lang="fr-FR" sz="1200" dirty="0" err="1" smtClean="0"/>
              <a:t>understand</a:t>
            </a:r>
            <a:r>
              <a:rPr lang="fr-FR" sz="1200" dirty="0" smtClean="0"/>
              <a:t> the world, </a:t>
            </a:r>
            <a:r>
              <a:rPr lang="fr-FR" sz="1200" dirty="0" err="1" smtClean="0"/>
              <a:t>technical</a:t>
            </a:r>
            <a:r>
              <a:rPr lang="fr-FR" sz="1200" dirty="0" smtClean="0"/>
              <a:t> and </a:t>
            </a:r>
            <a:r>
              <a:rPr lang="fr-FR" sz="1200" dirty="0" err="1" smtClean="0"/>
              <a:t>ecological</a:t>
            </a:r>
            <a:r>
              <a:rPr lang="fr-FR" sz="1200" dirty="0" smtClean="0"/>
              <a:t> issues.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Important topics: </a:t>
            </a:r>
            <a:r>
              <a:rPr lang="fr-FR" sz="1200" dirty="0" err="1" smtClean="0"/>
              <a:t>climate</a:t>
            </a:r>
            <a:r>
              <a:rPr lang="fr-FR" sz="1200" dirty="0" smtClean="0"/>
              <a:t> change, </a:t>
            </a:r>
            <a:r>
              <a:rPr lang="fr-FR" sz="1200" dirty="0" err="1" smtClean="0"/>
              <a:t>biodiversity</a:t>
            </a:r>
            <a:r>
              <a:rPr lang="fr-FR" sz="1200" dirty="0" smtClean="0"/>
              <a:t>, </a:t>
            </a:r>
            <a:r>
              <a:rPr lang="fr-FR" sz="1200" dirty="0" err="1" smtClean="0"/>
              <a:t>pandemics</a:t>
            </a:r>
            <a:r>
              <a:rPr lang="fr-FR" sz="1200" dirty="0" smtClean="0"/>
              <a:t>, </a:t>
            </a:r>
            <a:r>
              <a:rPr lang="fr-FR" sz="1200" dirty="0" err="1" smtClean="0"/>
              <a:t>nuclear</a:t>
            </a:r>
            <a:r>
              <a:rPr lang="fr-FR" sz="1200" dirty="0" smtClean="0"/>
              <a:t> </a:t>
            </a:r>
            <a:r>
              <a:rPr lang="fr-FR" sz="1200" dirty="0" err="1" smtClean="0"/>
              <a:t>energy</a:t>
            </a:r>
            <a:r>
              <a:rPr lang="fr-FR" sz="1200" dirty="0" smtClean="0"/>
              <a:t>, 5G network…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14</a:t>
            </a:fld>
            <a:endParaRPr lang="cs-CZ"/>
          </a:p>
        </p:txBody>
      </p:sp>
    </p:spTree>
    <p:extLst>
      <p:ext uri="{BB962C8B-B14F-4D97-AF65-F5344CB8AC3E}">
        <p14:creationId xmlns:p14="http://schemas.microsoft.com/office/powerpoint/2010/main" val="2299515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As</a:t>
            </a:r>
            <a:r>
              <a:rPr lang="fr-FR" baseline="0" dirty="0" smtClean="0"/>
              <a:t> </a:t>
            </a:r>
            <a:r>
              <a:rPr lang="fr-FR" baseline="0" dirty="0" err="1" smtClean="0"/>
              <a:t>we</a:t>
            </a:r>
            <a:r>
              <a:rPr lang="fr-FR" baseline="0" dirty="0" smtClean="0"/>
              <a:t> </a:t>
            </a:r>
            <a:r>
              <a:rPr lang="fr-FR" baseline="0" dirty="0" err="1" smtClean="0"/>
              <a:t>just</a:t>
            </a:r>
            <a:r>
              <a:rPr lang="fr-FR" baseline="0" dirty="0" smtClean="0"/>
              <a:t> </a:t>
            </a:r>
            <a:r>
              <a:rPr lang="fr-FR" baseline="0" dirty="0" err="1" smtClean="0"/>
              <a:t>saw</a:t>
            </a:r>
            <a:r>
              <a:rPr lang="fr-FR" baseline="0" dirty="0" smtClean="0"/>
              <a:t>, </a:t>
            </a:r>
            <a:r>
              <a:rPr lang="fr-FR" baseline="0" dirty="0" err="1" smtClean="0"/>
              <a:t>we</a:t>
            </a:r>
            <a:r>
              <a:rPr lang="fr-FR" baseline="0" dirty="0" smtClean="0"/>
              <a:t> are </a:t>
            </a:r>
            <a:r>
              <a:rPr lang="fr-FR" baseline="0" dirty="0" err="1" smtClean="0"/>
              <a:t>surrounded</a:t>
            </a:r>
            <a:r>
              <a:rPr lang="fr-FR" baseline="0" dirty="0" smtClean="0"/>
              <a:t> by </a:t>
            </a:r>
            <a:r>
              <a:rPr lang="fr-FR" baseline="0" dirty="0" err="1" smtClean="0"/>
              <a:t>research</a:t>
            </a:r>
            <a:r>
              <a:rPr lang="fr-FR" baseline="0" dirty="0" smtClean="0"/>
              <a:t> and innovation technologies. A </a:t>
            </a:r>
            <a:r>
              <a:rPr lang="fr-FR" baseline="0" dirty="0" err="1" smtClean="0"/>
              <a:t>researcher</a:t>
            </a:r>
            <a:r>
              <a:rPr lang="fr-FR" baseline="0" dirty="0" smtClean="0"/>
              <a:t>, </a:t>
            </a:r>
            <a:r>
              <a:rPr lang="fr-FR" baseline="0" dirty="0" err="1" smtClean="0"/>
              <a:t>working</a:t>
            </a:r>
            <a:r>
              <a:rPr lang="fr-FR" baseline="0" dirty="0" smtClean="0"/>
              <a:t> on </a:t>
            </a:r>
            <a:r>
              <a:rPr lang="fr-FR" baseline="0" dirty="0" err="1" smtClean="0"/>
              <a:t>his</a:t>
            </a:r>
            <a:r>
              <a:rPr lang="fr-FR" baseline="0" dirty="0" smtClean="0"/>
              <a:t> </a:t>
            </a:r>
            <a:r>
              <a:rPr lang="fr-FR" baseline="0" dirty="0" err="1" smtClean="0"/>
              <a:t>field</a:t>
            </a:r>
            <a:r>
              <a:rPr lang="fr-FR" baseline="0" dirty="0" smtClean="0"/>
              <a:t>, </a:t>
            </a:r>
            <a:r>
              <a:rPr lang="fr-FR" baseline="0" dirty="0" err="1" smtClean="0"/>
              <a:t>is</a:t>
            </a:r>
            <a:r>
              <a:rPr lang="fr-FR" baseline="0" dirty="0" smtClean="0"/>
              <a:t> </a:t>
            </a:r>
            <a:r>
              <a:rPr lang="fr-FR" baseline="0" dirty="0" err="1" smtClean="0"/>
              <a:t>allowed</a:t>
            </a:r>
            <a:r>
              <a:rPr lang="fr-FR" baseline="0" dirty="0" smtClean="0"/>
              <a:t> to </a:t>
            </a:r>
            <a:r>
              <a:rPr lang="fr-FR" baseline="0" dirty="0" err="1" smtClean="0"/>
              <a:t>wonder</a:t>
            </a:r>
            <a:r>
              <a:rPr lang="fr-FR" baseline="0" dirty="0" smtClean="0"/>
              <a:t> if </a:t>
            </a:r>
            <a:r>
              <a:rPr lang="fr-FR" baseline="0" dirty="0" err="1" smtClean="0"/>
              <a:t>his</a:t>
            </a:r>
            <a:r>
              <a:rPr lang="fr-FR" baseline="0" dirty="0" smtClean="0"/>
              <a:t> </a:t>
            </a:r>
            <a:r>
              <a:rPr lang="fr-FR" baseline="0" dirty="0" err="1" smtClean="0"/>
              <a:t>research</a:t>
            </a:r>
            <a:r>
              <a:rPr lang="fr-FR" baseline="0" dirty="0" smtClean="0"/>
              <a:t> </a:t>
            </a:r>
            <a:r>
              <a:rPr lang="fr-FR" baseline="0" dirty="0" err="1" smtClean="0"/>
              <a:t>makes</a:t>
            </a:r>
            <a:r>
              <a:rPr lang="fr-FR" baseline="0" dirty="0" smtClean="0"/>
              <a:t> an impact and </a:t>
            </a:r>
            <a:r>
              <a:rPr lang="fr-FR" baseline="0" dirty="0" err="1" smtClean="0"/>
              <a:t>what</a:t>
            </a:r>
            <a:r>
              <a:rPr lang="fr-FR" baseline="0" dirty="0" smtClean="0"/>
              <a:t> </a:t>
            </a:r>
            <a:r>
              <a:rPr lang="fr-FR" baseline="0" dirty="0" err="1" smtClean="0"/>
              <a:t>is</a:t>
            </a:r>
            <a:r>
              <a:rPr lang="fr-FR" baseline="0" dirty="0" smtClean="0"/>
              <a:t> </a:t>
            </a:r>
            <a:r>
              <a:rPr lang="fr-FR" baseline="0" dirty="0" err="1" smtClean="0"/>
              <a:t>impacted</a:t>
            </a:r>
            <a:r>
              <a:rPr lang="fr-FR" baseline="0" dirty="0" smtClean="0"/>
              <a:t> by </a:t>
            </a:r>
            <a:r>
              <a:rPr lang="fr-FR" baseline="0" dirty="0" err="1" smtClean="0"/>
              <a:t>his</a:t>
            </a:r>
            <a:r>
              <a:rPr lang="fr-FR" baseline="0" dirty="0" smtClean="0"/>
              <a:t> </a:t>
            </a:r>
            <a:r>
              <a:rPr lang="fr-FR" baseline="0" dirty="0" err="1" smtClean="0"/>
              <a:t>research</a:t>
            </a:r>
            <a:r>
              <a:rPr lang="fr-FR" baseline="0" dirty="0" smtClean="0"/>
              <a:t>: </a:t>
            </a:r>
            <a:r>
              <a:rPr lang="fr-FR" baseline="0" dirty="0" err="1" smtClean="0"/>
              <a:t>Academics</a:t>
            </a:r>
            <a:r>
              <a:rPr lang="fr-FR" baseline="0" dirty="0" smtClean="0"/>
              <a:t>, Culture, </a:t>
            </a:r>
            <a:r>
              <a:rPr lang="fr-FR" baseline="0" dirty="0" err="1" smtClean="0"/>
              <a:t>Economics</a:t>
            </a:r>
            <a:r>
              <a:rPr lang="fr-FR" baseline="0" dirty="0" smtClean="0"/>
              <a:t>, </a:t>
            </a:r>
            <a:r>
              <a:rPr lang="fr-FR" baseline="0" dirty="0" err="1" smtClean="0"/>
              <a:t>Health</a:t>
            </a:r>
            <a:r>
              <a:rPr lang="fr-FR" baseline="0" dirty="0" smtClean="0"/>
              <a:t>, </a:t>
            </a:r>
            <a:r>
              <a:rPr lang="fr-FR" baseline="0" dirty="0" err="1" smtClean="0"/>
              <a:t>Politics</a:t>
            </a:r>
            <a:r>
              <a:rPr lang="fr-FR" baseline="0" dirty="0" smtClean="0"/>
              <a:t>, Social, </a:t>
            </a:r>
            <a:r>
              <a:rPr lang="fr-FR" baseline="0" dirty="0" err="1" smtClean="0"/>
              <a:t>Environment</a:t>
            </a:r>
            <a:r>
              <a:rPr lang="fr-FR" baseline="0" dirty="0" smtClean="0"/>
              <a:t>… ?</a:t>
            </a:r>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15</a:t>
            </a:fld>
            <a:endParaRPr lang="cs-CZ"/>
          </a:p>
        </p:txBody>
      </p:sp>
    </p:spTree>
    <p:extLst>
      <p:ext uri="{BB962C8B-B14F-4D97-AF65-F5344CB8AC3E}">
        <p14:creationId xmlns:p14="http://schemas.microsoft.com/office/powerpoint/2010/main" val="48065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It </a:t>
            </a:r>
            <a:r>
              <a:rPr lang="fr-FR" baseline="0" dirty="0" err="1" smtClean="0"/>
              <a:t>would</a:t>
            </a:r>
            <a:r>
              <a:rPr lang="fr-FR" baseline="0" dirty="0" smtClean="0"/>
              <a:t> </a:t>
            </a:r>
            <a:r>
              <a:rPr lang="fr-FR" baseline="0" dirty="0" err="1" smtClean="0"/>
              <a:t>also</a:t>
            </a:r>
            <a:r>
              <a:rPr lang="fr-FR" baseline="0" dirty="0" smtClean="0"/>
              <a:t> </a:t>
            </a:r>
            <a:r>
              <a:rPr lang="fr-FR" baseline="0" dirty="0" err="1" smtClean="0"/>
              <a:t>be</a:t>
            </a:r>
            <a:r>
              <a:rPr lang="fr-FR" baseline="0" dirty="0" smtClean="0"/>
              <a:t> </a:t>
            </a:r>
            <a:r>
              <a:rPr lang="fr-FR" baseline="0" dirty="0" err="1" smtClean="0"/>
              <a:t>interesting</a:t>
            </a:r>
            <a:r>
              <a:rPr lang="fr-FR" baseline="0" dirty="0" smtClean="0"/>
              <a:t> to </a:t>
            </a:r>
            <a:r>
              <a:rPr lang="fr-FR" baseline="0" dirty="0" err="1" smtClean="0"/>
              <a:t>wonder</a:t>
            </a:r>
            <a:r>
              <a:rPr lang="fr-FR" baseline="0" dirty="0" smtClean="0"/>
              <a:t> how to </a:t>
            </a:r>
            <a:r>
              <a:rPr lang="fr-FR" baseline="0" dirty="0" err="1" smtClean="0"/>
              <a:t>generate</a:t>
            </a:r>
            <a:r>
              <a:rPr lang="fr-FR" baseline="0" dirty="0" smtClean="0"/>
              <a:t> impact and how to </a:t>
            </a:r>
            <a:r>
              <a:rPr lang="fr-FR" baseline="0" dirty="0" err="1" smtClean="0"/>
              <a:t>measure</a:t>
            </a:r>
            <a:r>
              <a:rPr lang="fr-FR" baseline="0" dirty="0" smtClean="0"/>
              <a:t> </a:t>
            </a:r>
            <a:r>
              <a:rPr lang="fr-FR" baseline="0" dirty="0" err="1" smtClean="0"/>
              <a:t>this</a:t>
            </a:r>
            <a:r>
              <a:rPr lang="fr-FR" baseline="0" dirty="0" smtClean="0"/>
              <a:t> impact. </a:t>
            </a:r>
            <a:r>
              <a:rPr lang="en-US" baseline="0" dirty="0" smtClean="0"/>
              <a:t>This diagram shows the different steps from discovery to action and, importantly, the relationship between knowledge and information in this process.</a:t>
            </a:r>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16</a:t>
            </a:fld>
            <a:endParaRPr lang="cs-CZ"/>
          </a:p>
        </p:txBody>
      </p:sp>
    </p:spTree>
    <p:extLst>
      <p:ext uri="{BB962C8B-B14F-4D97-AF65-F5344CB8AC3E}">
        <p14:creationId xmlns:p14="http://schemas.microsoft.com/office/powerpoint/2010/main" val="3137745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And how </a:t>
            </a:r>
            <a:r>
              <a:rPr lang="fr-FR" baseline="0" dirty="0" err="1" smtClean="0"/>
              <a:t>assessing</a:t>
            </a:r>
            <a:r>
              <a:rPr lang="fr-FR" baseline="0" dirty="0" smtClean="0"/>
              <a:t> the impact of </a:t>
            </a:r>
            <a:r>
              <a:rPr lang="fr-FR" baseline="0" dirty="0" err="1" smtClean="0"/>
              <a:t>research</a:t>
            </a:r>
            <a:r>
              <a:rPr lang="fr-FR" baseline="0" dirty="0" smtClean="0"/>
              <a:t>? </a:t>
            </a:r>
            <a:r>
              <a:rPr lang="fr-FR" baseline="0" dirty="0" err="1" smtClean="0"/>
              <a:t>With</a:t>
            </a:r>
            <a:r>
              <a:rPr lang="fr-FR" baseline="0" dirty="0" smtClean="0"/>
              <a:t> </a:t>
            </a:r>
            <a:r>
              <a:rPr lang="fr-FR" baseline="0" dirty="0" err="1" smtClean="0"/>
              <a:t>Bibliometrics</a:t>
            </a:r>
            <a:r>
              <a:rPr lang="fr-FR"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err="1" smtClean="0"/>
              <a:t>Research’s</a:t>
            </a:r>
            <a:r>
              <a:rPr lang="fr-FR" baseline="0" dirty="0" smtClean="0"/>
              <a:t> </a:t>
            </a:r>
            <a:r>
              <a:rPr lang="fr-FR" baseline="0" dirty="0" err="1" smtClean="0"/>
              <a:t>assement</a:t>
            </a:r>
            <a:r>
              <a:rPr lang="fr-FR" baseline="0" dirty="0" smtClean="0"/>
              <a:t> and </a:t>
            </a:r>
            <a:r>
              <a:rPr lang="fr-FR" baseline="0" dirty="0" err="1" smtClean="0"/>
              <a:t>policy</a:t>
            </a:r>
            <a:r>
              <a:rPr lang="fr-FR" baseline="0" dirty="0" smtClean="0"/>
              <a:t> are </a:t>
            </a:r>
            <a:r>
              <a:rPr lang="fr-FR" baseline="0" dirty="0" err="1" smtClean="0"/>
              <a:t>achieved</a:t>
            </a:r>
            <a:r>
              <a:rPr lang="fr-FR" baseline="0" dirty="0" smtClean="0"/>
              <a:t> by </a:t>
            </a:r>
            <a:r>
              <a:rPr lang="fr-FR" baseline="0" dirty="0" err="1" smtClean="0"/>
              <a:t>evaluation</a:t>
            </a:r>
            <a:r>
              <a:rPr lang="fr-FR" baseline="0" dirty="0" smtClean="0"/>
              <a:t> of the </a:t>
            </a:r>
            <a:r>
              <a:rPr lang="fr-FR" baseline="0" dirty="0" err="1" smtClean="0"/>
              <a:t>scientific</a:t>
            </a:r>
            <a:r>
              <a:rPr lang="fr-FR" baseline="0" dirty="0" smtClean="0"/>
              <a:t> performance of </a:t>
            </a:r>
            <a:r>
              <a:rPr lang="fr-FR" baseline="0" dirty="0" err="1" smtClean="0"/>
              <a:t>research</a:t>
            </a:r>
            <a:r>
              <a:rPr lang="fr-FR" baseline="0" dirty="0" smtClean="0"/>
              <a:t> groups, </a:t>
            </a:r>
            <a:r>
              <a:rPr lang="fr-FR" baseline="0" dirty="0" err="1" smtClean="0"/>
              <a:t>departments</a:t>
            </a:r>
            <a:r>
              <a:rPr lang="fr-FR" baseline="0" dirty="0" smtClean="0"/>
              <a:t>, and institutions </a:t>
            </a:r>
            <a:r>
              <a:rPr lang="fr-FR" baseline="0" dirty="0" err="1" smtClean="0"/>
              <a:t>through</a:t>
            </a:r>
            <a:r>
              <a:rPr lang="fr-FR" baseline="0" dirty="0" smtClean="0"/>
              <a:t> </a:t>
            </a:r>
            <a:r>
              <a:rPr lang="fr-FR" baseline="0" dirty="0" err="1" smtClean="0"/>
              <a:t>evaluation</a:t>
            </a:r>
            <a:r>
              <a:rPr lang="fr-FR" baseline="0" dirty="0" smtClean="0"/>
              <a:t> of </a:t>
            </a:r>
            <a:r>
              <a:rPr lang="fr-FR" baseline="0" dirty="0" err="1" smtClean="0"/>
              <a:t>research</a:t>
            </a:r>
            <a:r>
              <a:rPr lang="fr-FR" baseline="0" dirty="0" smtClean="0"/>
              <a:t> </a:t>
            </a:r>
            <a:r>
              <a:rPr lang="fr-FR" baseline="0" dirty="0" err="1" smtClean="0"/>
              <a:t>proposals</a:t>
            </a:r>
            <a:r>
              <a:rPr lang="fr-FR" baseline="0" dirty="0" smtClean="0"/>
              <a:t>, allocation of </a:t>
            </a:r>
            <a:r>
              <a:rPr lang="fr-FR" baseline="0" dirty="0" err="1" smtClean="0"/>
              <a:t>research</a:t>
            </a:r>
            <a:r>
              <a:rPr lang="fr-FR" baseline="0" dirty="0" smtClean="0"/>
              <a:t> </a:t>
            </a:r>
            <a:r>
              <a:rPr lang="fr-FR" baseline="0" dirty="0" err="1" smtClean="0"/>
              <a:t>funding</a:t>
            </a:r>
            <a:r>
              <a:rPr lang="fr-FR" baseline="0" dirty="0" smtClean="0"/>
              <a:t>, </a:t>
            </a:r>
            <a:r>
              <a:rPr lang="fr-FR" baseline="0" dirty="0" err="1" smtClean="0"/>
              <a:t>university</a:t>
            </a:r>
            <a:r>
              <a:rPr lang="fr-FR" baseline="0" dirty="0" smtClean="0"/>
              <a:t> </a:t>
            </a:r>
            <a:r>
              <a:rPr lang="fr-FR" baseline="0" dirty="0" err="1" smtClean="0"/>
              <a:t>rankings</a:t>
            </a:r>
            <a:r>
              <a:rPr lang="fr-FR" baseline="0" dirty="0" smtClean="0"/>
              <a:t>, </a:t>
            </a:r>
            <a:r>
              <a:rPr lang="fr-FR" baseline="0" dirty="0" err="1" smtClean="0"/>
              <a:t>such</a:t>
            </a:r>
            <a:r>
              <a:rPr lang="fr-FR" baseline="0" dirty="0" smtClean="0"/>
              <a:t> as the Shanghai </a:t>
            </a:r>
            <a:r>
              <a:rPr lang="fr-FR" baseline="0" dirty="0" err="1" smtClean="0"/>
              <a:t>Ranking</a:t>
            </a:r>
            <a:r>
              <a:rPr lang="fr-FR" baseline="0" dirty="0" smtClean="0"/>
              <a:t>, the </a:t>
            </a:r>
            <a:r>
              <a:rPr lang="fr-FR" baseline="0" dirty="0" err="1" smtClean="0"/>
              <a:t>Leiden</a:t>
            </a:r>
            <a:r>
              <a:rPr lang="fr-FR" baseline="0" dirty="0" smtClean="0"/>
              <a:t> </a:t>
            </a:r>
            <a:r>
              <a:rPr lang="fr-FR" baseline="0" dirty="0" err="1" smtClean="0"/>
              <a:t>ranking</a:t>
            </a:r>
            <a:r>
              <a:rPr lang="fr-FR" baseline="0" dirty="0" smtClean="0"/>
              <a:t> and the </a:t>
            </a:r>
            <a:r>
              <a:rPr lang="fr-FR" baseline="0" dirty="0" err="1" smtClean="0"/>
              <a:t>Academic</a:t>
            </a:r>
            <a:r>
              <a:rPr lang="fr-FR" baseline="0" dirty="0" smtClean="0"/>
              <a:t> </a:t>
            </a:r>
            <a:r>
              <a:rPr lang="fr-FR" baseline="0" dirty="0" err="1" smtClean="0"/>
              <a:t>Ranking</a:t>
            </a:r>
            <a:r>
              <a:rPr lang="fr-FR" baseline="0" dirty="0" smtClean="0"/>
              <a:t> of World </a:t>
            </a:r>
            <a:r>
              <a:rPr lang="fr-FR" baseline="0" dirty="0" err="1" smtClean="0"/>
              <a:t>Universities</a:t>
            </a:r>
            <a:r>
              <a:rPr lang="fr-FR" baseline="0" dirty="0" smtClean="0"/>
              <a:t>.</a:t>
            </a:r>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17</a:t>
            </a:fld>
            <a:endParaRPr lang="cs-CZ"/>
          </a:p>
        </p:txBody>
      </p:sp>
    </p:spTree>
    <p:extLst>
      <p:ext uri="{BB962C8B-B14F-4D97-AF65-F5344CB8AC3E}">
        <p14:creationId xmlns:p14="http://schemas.microsoft.com/office/powerpoint/2010/main" val="487209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err="1" smtClean="0"/>
              <a:t>Bibliometrics</a:t>
            </a:r>
            <a:r>
              <a:rPr lang="fr-FR" baseline="0" dirty="0" smtClean="0"/>
              <a:t> </a:t>
            </a:r>
            <a:r>
              <a:rPr lang="fr-FR" baseline="0" dirty="0" err="1" smtClean="0"/>
              <a:t>is</a:t>
            </a:r>
            <a:r>
              <a:rPr lang="fr-FR" baseline="0" dirty="0" smtClean="0"/>
              <a:t> the use of </a:t>
            </a:r>
            <a:r>
              <a:rPr lang="fr-FR" baseline="0" dirty="0" err="1" smtClean="0"/>
              <a:t>statistical</a:t>
            </a:r>
            <a:r>
              <a:rPr lang="fr-FR" baseline="0" dirty="0" smtClean="0"/>
              <a:t> </a:t>
            </a:r>
            <a:r>
              <a:rPr lang="fr-FR" baseline="0" dirty="0" err="1" smtClean="0"/>
              <a:t>methods</a:t>
            </a:r>
            <a:r>
              <a:rPr lang="fr-FR" baseline="0" dirty="0" smtClean="0"/>
              <a:t> to analyse publications. It </a:t>
            </a:r>
            <a:r>
              <a:rPr lang="fr-FR" baseline="0" dirty="0" err="1" smtClean="0"/>
              <a:t>is</a:t>
            </a:r>
            <a:r>
              <a:rPr lang="fr-FR" baseline="0" dirty="0" smtClean="0"/>
              <a:t> </a:t>
            </a:r>
            <a:r>
              <a:rPr lang="fr-FR" baseline="0" dirty="0" err="1" smtClean="0"/>
              <a:t>used</a:t>
            </a:r>
            <a:r>
              <a:rPr lang="fr-FR" baseline="0" dirty="0" smtClean="0"/>
              <a:t> to explore the impact of the science </a:t>
            </a:r>
            <a:r>
              <a:rPr lang="fr-FR" baseline="0" dirty="0" err="1" smtClean="0"/>
              <a:t>field</a:t>
            </a:r>
            <a:r>
              <a:rPr lang="fr-FR" baseline="0" dirty="0" smtClean="0"/>
              <a:t>, of a set of </a:t>
            </a:r>
            <a:r>
              <a:rPr lang="fr-FR" baseline="0" dirty="0" err="1" smtClean="0"/>
              <a:t>researchers</a:t>
            </a:r>
            <a:r>
              <a:rPr lang="fr-FR" baseline="0" dirty="0" smtClean="0"/>
              <a:t>, of a </a:t>
            </a:r>
            <a:r>
              <a:rPr lang="fr-FR" baseline="0" dirty="0" err="1" smtClean="0"/>
              <a:t>particular</a:t>
            </a:r>
            <a:r>
              <a:rPr lang="fr-FR" baseline="0" dirty="0" smtClean="0"/>
              <a:t> </a:t>
            </a:r>
            <a:r>
              <a:rPr lang="fr-FR" baseline="0" dirty="0" err="1" smtClean="0"/>
              <a:t>paper</a:t>
            </a:r>
            <a:r>
              <a:rPr lang="fr-FR" baseline="0" dirty="0" smtClean="0"/>
              <a:t>, or to </a:t>
            </a:r>
            <a:r>
              <a:rPr lang="fr-FR" baseline="0" dirty="0" err="1" smtClean="0"/>
              <a:t>identify</a:t>
            </a:r>
            <a:r>
              <a:rPr lang="fr-FR" baseline="0" dirty="0" smtClean="0"/>
              <a:t> </a:t>
            </a:r>
            <a:r>
              <a:rPr lang="fr-FR" baseline="0" dirty="0" err="1" smtClean="0"/>
              <a:t>particularly</a:t>
            </a:r>
            <a:r>
              <a:rPr lang="fr-FR" baseline="0" dirty="0" smtClean="0"/>
              <a:t> </a:t>
            </a:r>
            <a:r>
              <a:rPr lang="fr-FR" baseline="0" dirty="0" err="1" smtClean="0"/>
              <a:t>impactful</a:t>
            </a:r>
            <a:r>
              <a:rPr lang="fr-FR" baseline="0" dirty="0" smtClean="0"/>
              <a:t> </a:t>
            </a:r>
            <a:r>
              <a:rPr lang="fr-FR" baseline="0" dirty="0" err="1" smtClean="0"/>
              <a:t>papers</a:t>
            </a:r>
            <a:r>
              <a:rPr lang="fr-FR" baseline="0" dirty="0" smtClean="0"/>
              <a:t> </a:t>
            </a:r>
            <a:r>
              <a:rPr lang="fr-FR" baseline="0" dirty="0" err="1" smtClean="0"/>
              <a:t>within</a:t>
            </a:r>
            <a:r>
              <a:rPr lang="fr-FR" baseline="0" dirty="0" smtClean="0"/>
              <a:t> a </a:t>
            </a:r>
            <a:r>
              <a:rPr lang="fr-FR" baseline="0" dirty="0" err="1" smtClean="0"/>
              <a:t>specific</a:t>
            </a:r>
            <a:r>
              <a:rPr lang="fr-FR" baseline="0" dirty="0" smtClean="0"/>
              <a:t> </a:t>
            </a:r>
            <a:r>
              <a:rPr lang="fr-FR" baseline="0" dirty="0" err="1" smtClean="0"/>
              <a:t>field</a:t>
            </a:r>
            <a:r>
              <a:rPr lang="fr-FR" baseline="0" dirty="0" smtClean="0"/>
              <a:t> of </a:t>
            </a:r>
            <a:r>
              <a:rPr lang="fr-FR" baseline="0" dirty="0" err="1" smtClean="0"/>
              <a:t>research</a:t>
            </a:r>
            <a:r>
              <a:rPr lang="fr-FR" baseline="0" dirty="0" smtClean="0"/>
              <a:t>. </a:t>
            </a:r>
            <a:endParaRPr lang="fr-FR"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smtClean="0"/>
              <a:t>Metrics</a:t>
            </a:r>
            <a:r>
              <a:rPr lang="fr-FR" dirty="0" smtClean="0"/>
              <a:t> have been set</a:t>
            </a:r>
            <a:r>
              <a:rPr lang="fr-FR" baseline="0" dirty="0" smtClean="0"/>
              <a:t> up to </a:t>
            </a:r>
            <a:r>
              <a:rPr lang="fr-FR" baseline="0" dirty="0" err="1" smtClean="0"/>
              <a:t>make</a:t>
            </a:r>
            <a:r>
              <a:rPr lang="fr-FR" baseline="0" dirty="0" smtClean="0"/>
              <a:t> </a:t>
            </a:r>
            <a:r>
              <a:rPr lang="fr-FR" baseline="0" dirty="0" err="1" smtClean="0"/>
              <a:t>research</a:t>
            </a:r>
            <a:r>
              <a:rPr lang="fr-FR" baseline="0" dirty="0" smtClean="0"/>
              <a:t> </a:t>
            </a:r>
            <a:r>
              <a:rPr lang="fr-FR" baseline="0" dirty="0" err="1" smtClean="0"/>
              <a:t>evaluation</a:t>
            </a:r>
            <a:r>
              <a:rPr lang="fr-FR" baseline="0" dirty="0" smtClean="0"/>
              <a:t> more objective.</a:t>
            </a:r>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18</a:t>
            </a:fld>
            <a:endParaRPr lang="cs-CZ"/>
          </a:p>
        </p:txBody>
      </p:sp>
    </p:spTree>
    <p:extLst>
      <p:ext uri="{BB962C8B-B14F-4D97-AF65-F5344CB8AC3E}">
        <p14:creationId xmlns:p14="http://schemas.microsoft.com/office/powerpoint/2010/main" val="19865637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smtClean="0"/>
              <a:t>Bibliometrics</a:t>
            </a:r>
            <a:r>
              <a:rPr lang="fr-FR" dirty="0" smtClean="0"/>
              <a:t> </a:t>
            </a:r>
            <a:r>
              <a:rPr lang="fr-FR" dirty="0" err="1" smtClean="0"/>
              <a:t>indicators</a:t>
            </a:r>
            <a:r>
              <a:rPr lang="fr-FR" dirty="0" smtClean="0"/>
              <a:t> are more and more </a:t>
            </a:r>
            <a:r>
              <a:rPr lang="fr-FR" dirty="0" err="1" smtClean="0"/>
              <a:t>applied</a:t>
            </a:r>
            <a:r>
              <a:rPr lang="fr-FR" baseline="0" dirty="0" smtClean="0"/>
              <a:t> by </a:t>
            </a:r>
            <a:r>
              <a:rPr lang="fr-FR" baseline="0" dirty="0" err="1" smtClean="0"/>
              <a:t>governments</a:t>
            </a:r>
            <a:r>
              <a:rPr lang="fr-FR" baseline="0" dirty="0" smtClean="0"/>
              <a:t> and </a:t>
            </a:r>
            <a:r>
              <a:rPr lang="fr-FR" baseline="0" dirty="0" err="1" smtClean="0"/>
              <a:t>other</a:t>
            </a:r>
            <a:r>
              <a:rPr lang="fr-FR" baseline="0" dirty="0" smtClean="0"/>
              <a:t> </a:t>
            </a:r>
            <a:r>
              <a:rPr lang="fr-FR" baseline="0" dirty="0" err="1" smtClean="0"/>
              <a:t>funding</a:t>
            </a:r>
            <a:r>
              <a:rPr lang="fr-FR" baseline="0" dirty="0" smtClean="0"/>
              <a:t> </a:t>
            </a:r>
            <a:r>
              <a:rPr lang="fr-FR" baseline="0" dirty="0" err="1" smtClean="0"/>
              <a:t>organizations</a:t>
            </a:r>
            <a:r>
              <a:rPr lang="fr-FR" baseline="0" dirty="0" smtClean="0"/>
              <a:t> </a:t>
            </a:r>
            <a:r>
              <a:rPr lang="fr-FR" baseline="0" dirty="0" err="1" smtClean="0"/>
              <a:t>mainly</a:t>
            </a:r>
            <a:r>
              <a:rPr lang="fr-FR" baseline="0" dirty="0" smtClean="0"/>
              <a:t> </a:t>
            </a:r>
            <a:r>
              <a:rPr lang="fr-FR" baseline="0" dirty="0" err="1" smtClean="0"/>
              <a:t>because</a:t>
            </a:r>
            <a:r>
              <a:rPr lang="fr-FR" baseline="0" dirty="0" smtClean="0"/>
              <a:t> of </a:t>
            </a:r>
            <a:r>
              <a:rPr lang="fr-FR" baseline="0" dirty="0" err="1" smtClean="0"/>
              <a:t>their</a:t>
            </a:r>
            <a:r>
              <a:rPr lang="fr-FR" baseline="0" dirty="0" smtClean="0"/>
              <a:t> large-</a:t>
            </a:r>
            <a:r>
              <a:rPr lang="fr-FR" baseline="0" dirty="0" err="1" smtClean="0"/>
              <a:t>scale</a:t>
            </a:r>
            <a:r>
              <a:rPr lang="fr-FR" baseline="0" dirty="0" smtClean="0"/>
              <a:t> </a:t>
            </a:r>
            <a:r>
              <a:rPr lang="fr-FR" baseline="0" dirty="0" err="1" smtClean="0"/>
              <a:t>applicability</a:t>
            </a:r>
            <a:r>
              <a:rPr lang="fr-FR" baseline="0" dirty="0" smtClean="0"/>
              <a:t>, </a:t>
            </a:r>
            <a:r>
              <a:rPr lang="fr-FR" baseline="0" dirty="0" err="1" smtClean="0"/>
              <a:t>lower</a:t>
            </a:r>
            <a:r>
              <a:rPr lang="fr-FR" baseline="0" dirty="0" smtClean="0"/>
              <a:t> </a:t>
            </a:r>
            <a:r>
              <a:rPr lang="fr-FR" baseline="0" dirty="0" err="1" smtClean="0"/>
              <a:t>costs</a:t>
            </a:r>
            <a:r>
              <a:rPr lang="fr-FR" baseline="0" dirty="0" smtClean="0"/>
              <a:t> and time as </a:t>
            </a:r>
            <a:r>
              <a:rPr lang="fr-FR" baseline="0" dirty="0" err="1" smtClean="0"/>
              <a:t>well</a:t>
            </a:r>
            <a:r>
              <a:rPr lang="fr-FR" baseline="0" dirty="0" smtClean="0"/>
              <a:t> as </a:t>
            </a:r>
            <a:r>
              <a:rPr lang="fr-FR" baseline="0" dirty="0" err="1" smtClean="0"/>
              <a:t>their</a:t>
            </a:r>
            <a:r>
              <a:rPr lang="fr-FR" baseline="0" dirty="0" smtClean="0"/>
              <a:t> </a:t>
            </a:r>
            <a:r>
              <a:rPr lang="fr-FR" baseline="0" dirty="0" err="1" smtClean="0"/>
              <a:t>perceived</a:t>
            </a:r>
            <a:r>
              <a:rPr lang="fr-FR" baseline="0" dirty="0" smtClean="0"/>
              <a:t> </a:t>
            </a:r>
            <a:r>
              <a:rPr lang="fr-FR" baseline="0" dirty="0" err="1" smtClean="0"/>
              <a:t>objectivity</a:t>
            </a:r>
            <a:r>
              <a:rPr lang="fr-FR" baseline="0" dirty="0" smtClean="0"/>
              <a:t>. The goal </a:t>
            </a:r>
            <a:r>
              <a:rPr lang="fr-FR" baseline="0" dirty="0" err="1" smtClean="0"/>
              <a:t>is</a:t>
            </a:r>
            <a:r>
              <a:rPr lang="fr-FR" baseline="0" dirty="0" smtClean="0"/>
              <a:t> to </a:t>
            </a:r>
            <a:r>
              <a:rPr lang="fr-FR" baseline="0" dirty="0" err="1" smtClean="0"/>
              <a:t>optimize</a:t>
            </a:r>
            <a:r>
              <a:rPr lang="fr-FR" baseline="0" dirty="0" smtClean="0"/>
              <a:t> </a:t>
            </a:r>
            <a:r>
              <a:rPr lang="fr-FR" baseline="0" dirty="0" err="1" smtClean="0"/>
              <a:t>research</a:t>
            </a:r>
            <a:r>
              <a:rPr lang="fr-FR" baseline="0" dirty="0" smtClean="0"/>
              <a:t> allocations and </a:t>
            </a:r>
            <a:r>
              <a:rPr lang="fr-FR" baseline="0" dirty="0" err="1" smtClean="0"/>
              <a:t>make</a:t>
            </a:r>
            <a:r>
              <a:rPr lang="fr-FR" baseline="0" dirty="0" smtClean="0"/>
              <a:t> </a:t>
            </a:r>
            <a:r>
              <a:rPr lang="fr-FR" baseline="0" dirty="0" err="1" smtClean="0"/>
              <a:t>funding</a:t>
            </a:r>
            <a:r>
              <a:rPr lang="fr-FR" baseline="0" dirty="0" smtClean="0"/>
              <a:t> more efficient and effective.</a:t>
            </a:r>
          </a:p>
          <a:p>
            <a:r>
              <a:rPr lang="fr-FR" baseline="0" dirty="0" err="1" smtClean="0"/>
              <a:t>Bibliometrics</a:t>
            </a:r>
            <a:r>
              <a:rPr lang="fr-FR" baseline="0" dirty="0" smtClean="0"/>
              <a:t> </a:t>
            </a:r>
            <a:r>
              <a:rPr lang="fr-FR" baseline="0" dirty="0" err="1" smtClean="0"/>
              <a:t>indicators</a:t>
            </a:r>
            <a:r>
              <a:rPr lang="fr-FR" baseline="0" dirty="0" smtClean="0"/>
              <a:t> </a:t>
            </a:r>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19</a:t>
            </a:fld>
            <a:endParaRPr lang="cs-CZ"/>
          </a:p>
        </p:txBody>
      </p:sp>
    </p:spTree>
    <p:extLst>
      <p:ext uri="{BB962C8B-B14F-4D97-AF65-F5344CB8AC3E}">
        <p14:creationId xmlns:p14="http://schemas.microsoft.com/office/powerpoint/2010/main" val="1589862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2A9B0F8A-3ED9-43EC-B747-C39FAC23339D}" type="slidenum">
              <a:rPr lang="cs-CZ" smtClean="0"/>
              <a:t>2</a:t>
            </a:fld>
            <a:endParaRPr lang="cs-CZ"/>
          </a:p>
        </p:txBody>
      </p:sp>
    </p:spTree>
    <p:extLst>
      <p:ext uri="{BB962C8B-B14F-4D97-AF65-F5344CB8AC3E}">
        <p14:creationId xmlns:p14="http://schemas.microsoft.com/office/powerpoint/2010/main" val="20805198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20</a:t>
            </a:fld>
            <a:endParaRPr lang="cs-CZ"/>
          </a:p>
        </p:txBody>
      </p:sp>
    </p:spTree>
    <p:extLst>
      <p:ext uri="{BB962C8B-B14F-4D97-AF65-F5344CB8AC3E}">
        <p14:creationId xmlns:p14="http://schemas.microsoft.com/office/powerpoint/2010/main" val="24118203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smtClean="0"/>
              <a:t>Introduced</a:t>
            </a:r>
            <a:r>
              <a:rPr lang="fr-FR" dirty="0" smtClean="0"/>
              <a:t> by </a:t>
            </a:r>
            <a:r>
              <a:rPr lang="fr-FR" dirty="0" err="1" smtClean="0"/>
              <a:t>Hirsch</a:t>
            </a:r>
            <a:r>
              <a:rPr lang="fr-FR" dirty="0" smtClean="0"/>
              <a:t> in 2005, the H-index </a:t>
            </a:r>
            <a:r>
              <a:rPr lang="fr-FR" dirty="0" err="1" smtClean="0"/>
              <a:t>is</a:t>
            </a:r>
            <a:r>
              <a:rPr lang="fr-FR" dirty="0" smtClean="0"/>
              <a:t> </a:t>
            </a:r>
            <a:r>
              <a:rPr lang="fr-FR" dirty="0" err="1" smtClean="0"/>
              <a:t>designed</a:t>
            </a:r>
            <a:r>
              <a:rPr lang="fr-FR" dirty="0" smtClean="0"/>
              <a:t> to </a:t>
            </a:r>
            <a:r>
              <a:rPr lang="fr-FR" dirty="0" err="1" smtClean="0"/>
              <a:t>measure</a:t>
            </a:r>
            <a:r>
              <a:rPr lang="fr-FR" dirty="0" smtClean="0"/>
              <a:t> </a:t>
            </a:r>
            <a:r>
              <a:rPr lang="fr-FR" dirty="0" err="1" smtClean="0"/>
              <a:t>productivity</a:t>
            </a:r>
            <a:r>
              <a:rPr lang="fr-FR" dirty="0" smtClean="0"/>
              <a:t> and</a:t>
            </a:r>
            <a:r>
              <a:rPr lang="fr-FR" baseline="0" dirty="0" smtClean="0"/>
              <a:t> citation-</a:t>
            </a:r>
            <a:r>
              <a:rPr lang="fr-FR" baseline="0" dirty="0" err="1" smtClean="0"/>
              <a:t>based</a:t>
            </a:r>
            <a:r>
              <a:rPr lang="fr-FR" baseline="0" dirty="0" smtClean="0"/>
              <a:t> impact </a:t>
            </a:r>
            <a:r>
              <a:rPr lang="fr-FR" baseline="0" dirty="0" err="1" smtClean="0"/>
              <a:t>simultaneously</a:t>
            </a:r>
            <a:r>
              <a:rPr lang="fr-FR" baseline="0" dirty="0" smtClean="0"/>
              <a:t>. It </a:t>
            </a:r>
            <a:r>
              <a:rPr lang="fr-FR" baseline="0" dirty="0" err="1" smtClean="0"/>
              <a:t>is</a:t>
            </a:r>
            <a:r>
              <a:rPr lang="fr-FR" baseline="0" dirty="0" smtClean="0"/>
              <a:t> </a:t>
            </a:r>
            <a:r>
              <a:rPr lang="fr-FR" baseline="0" dirty="0" err="1" smtClean="0"/>
              <a:t>determined</a:t>
            </a:r>
            <a:r>
              <a:rPr lang="fr-FR" baseline="0" dirty="0" smtClean="0"/>
              <a:t> by </a:t>
            </a:r>
            <a:r>
              <a:rPr lang="fr-FR" baseline="0" dirty="0" err="1" smtClean="0"/>
              <a:t>calculating</a:t>
            </a:r>
            <a:r>
              <a:rPr lang="fr-FR" baseline="0" dirty="0" smtClean="0"/>
              <a:t> </a:t>
            </a:r>
            <a:r>
              <a:rPr lang="fr-FR" baseline="0" dirty="0" err="1" smtClean="0"/>
              <a:t>where</a:t>
            </a:r>
            <a:r>
              <a:rPr lang="fr-FR" baseline="0" dirty="0" smtClean="0"/>
              <a:t> </a:t>
            </a:r>
            <a:r>
              <a:rPr lang="fr-FR" i="1" baseline="0" dirty="0" smtClean="0"/>
              <a:t>h</a:t>
            </a:r>
            <a:r>
              <a:rPr lang="fr-FR" baseline="0" dirty="0" smtClean="0"/>
              <a:t> </a:t>
            </a:r>
            <a:r>
              <a:rPr lang="fr-FR" baseline="0" dirty="0" err="1" smtClean="0"/>
              <a:t>number</a:t>
            </a:r>
            <a:r>
              <a:rPr lang="fr-FR" baseline="0" dirty="0" smtClean="0"/>
              <a:t> of articles have been </a:t>
            </a:r>
            <a:r>
              <a:rPr lang="fr-FR" baseline="0" dirty="0" err="1" smtClean="0"/>
              <a:t>cited</a:t>
            </a:r>
            <a:r>
              <a:rPr lang="fr-FR" baseline="0" dirty="0" smtClean="0"/>
              <a:t> at least </a:t>
            </a:r>
            <a:r>
              <a:rPr lang="fr-FR" i="1" baseline="0" dirty="0" smtClean="0"/>
              <a:t>h</a:t>
            </a:r>
            <a:r>
              <a:rPr lang="fr-FR" baseline="0" dirty="0" smtClean="0"/>
              <a:t> times.</a:t>
            </a:r>
            <a:endParaRPr lang="fr-FR" dirty="0" smtClean="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21</a:t>
            </a:fld>
            <a:endParaRPr lang="cs-CZ"/>
          </a:p>
        </p:txBody>
      </p:sp>
    </p:spTree>
    <p:extLst>
      <p:ext uri="{BB962C8B-B14F-4D97-AF65-F5344CB8AC3E}">
        <p14:creationId xmlns:p14="http://schemas.microsoft.com/office/powerpoint/2010/main" val="21544058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The journal impact</a:t>
            </a:r>
            <a:r>
              <a:rPr lang="en-US" baseline="0" dirty="0" smtClean="0"/>
              <a:t> factor, </a:t>
            </a:r>
            <a:r>
              <a:rPr lang="en-US" dirty="0" smtClean="0"/>
              <a:t>introduced by Garfield in 1972 as a measure of journal impact and computed by normalizing the expected relationship between journal size and number of received citations, is certainly the most widespread and well known among the bibliometric indicators, but is also the simplest and most crude.</a:t>
            </a:r>
          </a:p>
          <a:p>
            <a:r>
              <a:rPr lang="en-US" dirty="0" smtClean="0"/>
              <a:t>The impact factor can be influenced and biased (intentionally or otherwise) by many factors. Extension of the impact factor to the assessment of journal quality or individual authors is inappropriate. Extension of the impact factor to cross-discipline journal comparison is also inappropriate. Those who choose to use the impact factor as a comparative tool should be aware of the nature and premise of its derivation and also of its inherent flaws and practical limitations. </a:t>
            </a:r>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22</a:t>
            </a:fld>
            <a:endParaRPr lang="cs-CZ"/>
          </a:p>
        </p:txBody>
      </p:sp>
    </p:spTree>
    <p:extLst>
      <p:ext uri="{BB962C8B-B14F-4D97-AF65-F5344CB8AC3E}">
        <p14:creationId xmlns:p14="http://schemas.microsoft.com/office/powerpoint/2010/main" val="21498619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smtClean="0"/>
              <a:t>Launched</a:t>
            </a:r>
            <a:r>
              <a:rPr lang="fr-FR" baseline="0" dirty="0" smtClean="0"/>
              <a:t> in </a:t>
            </a:r>
            <a:r>
              <a:rPr lang="fr-FR" baseline="0" dirty="0" err="1" smtClean="0"/>
              <a:t>February</a:t>
            </a:r>
            <a:r>
              <a:rPr lang="fr-FR" baseline="0" dirty="0" smtClean="0"/>
              <a:t> 2020 by the US Center for Open Science, the </a:t>
            </a:r>
            <a:r>
              <a:rPr lang="fr-FR" dirty="0" smtClean="0"/>
              <a:t>TOP</a:t>
            </a:r>
            <a:r>
              <a:rPr lang="fr-FR" baseline="0" dirty="0" smtClean="0"/>
              <a:t> Factor </a:t>
            </a:r>
            <a:r>
              <a:rPr lang="fr-FR" baseline="0" dirty="0" err="1" smtClean="0"/>
              <a:t>is</a:t>
            </a:r>
            <a:r>
              <a:rPr lang="fr-FR" baseline="0" dirty="0" smtClean="0"/>
              <a:t> </a:t>
            </a:r>
            <a:r>
              <a:rPr lang="fr-FR" baseline="0" dirty="0" err="1" smtClean="0"/>
              <a:t>discribed</a:t>
            </a:r>
            <a:r>
              <a:rPr lang="fr-FR" baseline="0" dirty="0" smtClean="0"/>
              <a:t> by </a:t>
            </a:r>
            <a:r>
              <a:rPr lang="fr-FR" baseline="0" dirty="0" err="1" smtClean="0"/>
              <a:t>its</a:t>
            </a:r>
            <a:r>
              <a:rPr lang="fr-FR" baseline="0" dirty="0" smtClean="0"/>
              <a:t> </a:t>
            </a:r>
            <a:r>
              <a:rPr lang="fr-FR" baseline="0" dirty="0" err="1" smtClean="0"/>
              <a:t>authors</a:t>
            </a:r>
            <a:r>
              <a:rPr lang="fr-FR" baseline="0" dirty="0" smtClean="0"/>
              <a:t> as </a:t>
            </a:r>
            <a:r>
              <a:rPr lang="en-US" baseline="0" dirty="0" smtClean="0"/>
              <a:t>"a first step toward evaluating journals based on their quality of process and implementation of scholarly values. This alternative to the JIF may reduce the dysfunctional incentives for journals to publish exciting results whatever their credibility".</a:t>
            </a:r>
          </a:p>
          <a:p>
            <a:r>
              <a:rPr lang="en-US" baseline="0" dirty="0" smtClean="0"/>
              <a:t>“TOP Factor is based primarily on the Transparency and Openness Promotion (TOP) Guidelines, a framework of eight standards that summarize behaviors that can improve transparency and reproducibility of research.”</a:t>
            </a:r>
          </a:p>
          <a:p>
            <a:r>
              <a:rPr lang="en-US" dirty="0" smtClean="0"/>
              <a:t>According to David Mellor, Director of Policy at the Center for Open Science,</a:t>
            </a:r>
            <a:r>
              <a:rPr lang="en-US" baseline="0" dirty="0" smtClean="0"/>
              <a:t> the</a:t>
            </a:r>
            <a:r>
              <a:rPr lang="en-US" dirty="0" smtClean="0"/>
              <a:t> “TOP Factor is not a single number to rank journals. It is a modular set of indicators of journal policies to facilitate the visibility of good research practices.”</a:t>
            </a:r>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23</a:t>
            </a:fld>
            <a:endParaRPr lang="cs-CZ"/>
          </a:p>
        </p:txBody>
      </p:sp>
    </p:spTree>
    <p:extLst>
      <p:ext uri="{BB962C8B-B14F-4D97-AF65-F5344CB8AC3E}">
        <p14:creationId xmlns:p14="http://schemas.microsoft.com/office/powerpoint/2010/main" val="1281307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One of the uses of </a:t>
            </a:r>
            <a:r>
              <a:rPr lang="en-US" dirty="0" err="1" smtClean="0"/>
              <a:t>Bibliometrics</a:t>
            </a:r>
            <a:r>
              <a:rPr lang="en-US" dirty="0" smtClean="0"/>
              <a:t> is rankings. Who never heard</a:t>
            </a:r>
            <a:r>
              <a:rPr lang="en-US" baseline="0" dirty="0" smtClean="0"/>
              <a:t> about the Shanghai, the QS or the Leiden?</a:t>
            </a:r>
            <a:endParaRPr lang="en-US" dirty="0" smtClean="0"/>
          </a:p>
          <a:p>
            <a:r>
              <a:rPr lang="en-US" dirty="0" smtClean="0"/>
              <a:t>Academic ranking is a set of criteria by which the performance of a university or educational institution is compared with that of another institution.</a:t>
            </a:r>
          </a:p>
          <a:p>
            <a:r>
              <a:rPr lang="en-US" dirty="0" smtClean="0"/>
              <a:t>Each</a:t>
            </a:r>
            <a:r>
              <a:rPr lang="en-US" baseline="0" dirty="0" smtClean="0"/>
              <a:t> ranking has its own methodology and indicators, for example, the Leiden Ranking takes into account open access publications.</a:t>
            </a:r>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24</a:t>
            </a:fld>
            <a:endParaRPr lang="cs-CZ"/>
          </a:p>
        </p:txBody>
      </p:sp>
    </p:spTree>
    <p:extLst>
      <p:ext uri="{BB962C8B-B14F-4D97-AF65-F5344CB8AC3E}">
        <p14:creationId xmlns:p14="http://schemas.microsoft.com/office/powerpoint/2010/main" val="32521990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smtClean="0"/>
              <a:t>Bibliometric</a:t>
            </a:r>
            <a:r>
              <a:rPr lang="fr-FR" baseline="0" dirty="0" smtClean="0"/>
              <a:t> </a:t>
            </a:r>
            <a:r>
              <a:rPr lang="fr-FR" baseline="0" dirty="0" err="1" smtClean="0"/>
              <a:t>indicators</a:t>
            </a:r>
            <a:r>
              <a:rPr lang="fr-FR" baseline="0" dirty="0" smtClean="0"/>
              <a:t> are more and more </a:t>
            </a:r>
            <a:r>
              <a:rPr lang="fr-FR" baseline="0" dirty="0" err="1" smtClean="0"/>
              <a:t>applied</a:t>
            </a:r>
            <a:r>
              <a:rPr lang="fr-FR" baseline="0" dirty="0" smtClean="0"/>
              <a:t> by </a:t>
            </a:r>
            <a:r>
              <a:rPr lang="fr-FR" baseline="0" dirty="0" err="1" smtClean="0"/>
              <a:t>governements</a:t>
            </a:r>
            <a:r>
              <a:rPr lang="fr-FR" baseline="0" dirty="0" smtClean="0"/>
              <a:t> and </a:t>
            </a:r>
            <a:r>
              <a:rPr lang="fr-FR" baseline="0" dirty="0" err="1" smtClean="0"/>
              <a:t>other</a:t>
            </a:r>
            <a:r>
              <a:rPr lang="fr-FR" baseline="0" dirty="0" smtClean="0"/>
              <a:t> </a:t>
            </a:r>
            <a:r>
              <a:rPr lang="fr-FR" baseline="0" dirty="0" err="1" smtClean="0"/>
              <a:t>funding</a:t>
            </a:r>
            <a:r>
              <a:rPr lang="fr-FR" baseline="0" dirty="0" smtClean="0"/>
              <a:t> </a:t>
            </a:r>
            <a:r>
              <a:rPr lang="fr-FR" baseline="0" dirty="0" err="1" smtClean="0"/>
              <a:t>organization</a:t>
            </a:r>
            <a:r>
              <a:rPr lang="fr-FR" baseline="0" dirty="0" smtClean="0"/>
              <a:t> </a:t>
            </a:r>
            <a:r>
              <a:rPr lang="fr-FR" baseline="0" dirty="0" err="1" smtClean="0"/>
              <a:t>mainly</a:t>
            </a:r>
            <a:r>
              <a:rPr lang="fr-FR" baseline="0" dirty="0" smtClean="0"/>
              <a:t> </a:t>
            </a:r>
            <a:r>
              <a:rPr lang="fr-FR" baseline="0" dirty="0" err="1" smtClean="0"/>
              <a:t>because</a:t>
            </a:r>
            <a:r>
              <a:rPr lang="fr-FR" baseline="0" dirty="0" smtClean="0"/>
              <a:t> of </a:t>
            </a:r>
            <a:r>
              <a:rPr lang="fr-FR" baseline="0" dirty="0" err="1" smtClean="0"/>
              <a:t>their</a:t>
            </a:r>
            <a:r>
              <a:rPr lang="fr-FR" baseline="0" dirty="0" smtClean="0"/>
              <a:t> large-</a:t>
            </a:r>
            <a:r>
              <a:rPr lang="fr-FR" baseline="0" dirty="0" err="1" smtClean="0"/>
              <a:t>scale</a:t>
            </a:r>
            <a:r>
              <a:rPr lang="fr-FR" baseline="0" dirty="0" smtClean="0"/>
              <a:t> </a:t>
            </a:r>
            <a:r>
              <a:rPr lang="fr-FR" baseline="0" dirty="0" err="1" smtClean="0"/>
              <a:t>applicability</a:t>
            </a:r>
            <a:r>
              <a:rPr lang="fr-FR" baseline="0" dirty="0" smtClean="0"/>
              <a:t> </a:t>
            </a:r>
            <a:r>
              <a:rPr lang="fr-FR" baseline="0" dirty="0" err="1" smtClean="0"/>
              <a:t>lower</a:t>
            </a:r>
            <a:r>
              <a:rPr lang="fr-FR" baseline="0" dirty="0" smtClean="0"/>
              <a:t> </a:t>
            </a:r>
            <a:r>
              <a:rPr lang="fr-FR" baseline="0" dirty="0" err="1" smtClean="0"/>
              <a:t>costs</a:t>
            </a:r>
            <a:r>
              <a:rPr lang="fr-FR" baseline="0" dirty="0" smtClean="0"/>
              <a:t> and time as </a:t>
            </a:r>
            <a:r>
              <a:rPr lang="fr-FR" baseline="0" dirty="0" err="1" smtClean="0"/>
              <a:t>well</a:t>
            </a:r>
            <a:r>
              <a:rPr lang="fr-FR" baseline="0" dirty="0" smtClean="0"/>
              <a:t> as </a:t>
            </a:r>
            <a:r>
              <a:rPr lang="fr-FR" baseline="0" dirty="0" err="1" smtClean="0"/>
              <a:t>their</a:t>
            </a:r>
            <a:r>
              <a:rPr lang="fr-FR" baseline="0" dirty="0" smtClean="0"/>
              <a:t> </a:t>
            </a:r>
            <a:r>
              <a:rPr lang="fr-FR" baseline="0" dirty="0" err="1" smtClean="0"/>
              <a:t>perceived</a:t>
            </a:r>
            <a:r>
              <a:rPr lang="fr-FR" baseline="0" dirty="0" smtClean="0"/>
              <a:t> </a:t>
            </a:r>
            <a:r>
              <a:rPr lang="fr-FR" baseline="0" dirty="0" err="1" smtClean="0"/>
              <a:t>objectivity</a:t>
            </a:r>
            <a:r>
              <a:rPr lang="fr-FR"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err="1" smtClean="0"/>
              <a:t>Although</a:t>
            </a:r>
            <a:r>
              <a:rPr lang="fr-FR" baseline="0" dirty="0" smtClean="0"/>
              <a:t> </a:t>
            </a:r>
            <a:r>
              <a:rPr lang="fr-FR" baseline="0" dirty="0" err="1" smtClean="0"/>
              <a:t>rankings</a:t>
            </a:r>
            <a:r>
              <a:rPr lang="fr-FR" baseline="0" dirty="0" smtClean="0"/>
              <a:t> brand the institution, </a:t>
            </a:r>
            <a:r>
              <a:rPr lang="fr-FR" baseline="0" dirty="0" err="1" smtClean="0"/>
              <a:t>they</a:t>
            </a:r>
            <a:r>
              <a:rPr lang="fr-FR" baseline="0" dirty="0" smtClean="0"/>
              <a:t> are </a:t>
            </a:r>
            <a:r>
              <a:rPr lang="fr-FR" baseline="0" dirty="0" err="1" smtClean="0"/>
              <a:t>tools</a:t>
            </a:r>
            <a:r>
              <a:rPr lang="fr-FR" baseline="0" dirty="0" smtClean="0"/>
              <a:t> </a:t>
            </a:r>
            <a:r>
              <a:rPr lang="fr-FR" baseline="0" dirty="0" err="1" smtClean="0"/>
              <a:t>that</a:t>
            </a:r>
            <a:r>
              <a:rPr lang="fr-FR" baseline="0" dirty="0" smtClean="0"/>
              <a:t> </a:t>
            </a:r>
            <a:r>
              <a:rPr lang="fr-FR" baseline="0" dirty="0" err="1" smtClean="0"/>
              <a:t>improve</a:t>
            </a:r>
            <a:r>
              <a:rPr lang="fr-FR" baseline="0" dirty="0" smtClean="0"/>
              <a:t> </a:t>
            </a:r>
            <a:r>
              <a:rPr lang="fr-FR" baseline="0" dirty="0" err="1" smtClean="0"/>
              <a:t>organization</a:t>
            </a:r>
            <a:r>
              <a:rPr lang="fr-FR" baseline="0" dirty="0" smtClean="0"/>
              <a:t> and management, help </a:t>
            </a:r>
            <a:r>
              <a:rPr lang="fr-FR" baseline="0" dirty="0" err="1" smtClean="0"/>
              <a:t>take</a:t>
            </a:r>
            <a:r>
              <a:rPr lang="fr-FR" baseline="0" dirty="0" smtClean="0"/>
              <a:t> important </a:t>
            </a:r>
            <a:r>
              <a:rPr lang="fr-FR" baseline="0" dirty="0" err="1" smtClean="0"/>
              <a:t>decisions</a:t>
            </a:r>
            <a:r>
              <a:rPr lang="fr-FR" baseline="0" dirty="0" smtClean="0"/>
              <a:t>, and influence </a:t>
            </a:r>
            <a:r>
              <a:rPr lang="fr-FR" baseline="0" dirty="0" err="1" smtClean="0"/>
              <a:t>partnerships</a:t>
            </a:r>
            <a:r>
              <a:rPr lang="fr-FR" baseline="0" dirty="0" smtClean="0"/>
              <a:t> and collaborations.</a:t>
            </a:r>
            <a:endParaRPr lang="fr-FR" dirty="0" smtClean="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25</a:t>
            </a:fld>
            <a:endParaRPr lang="cs-CZ"/>
          </a:p>
        </p:txBody>
      </p:sp>
    </p:spTree>
    <p:extLst>
      <p:ext uri="{BB962C8B-B14F-4D97-AF65-F5344CB8AC3E}">
        <p14:creationId xmlns:p14="http://schemas.microsoft.com/office/powerpoint/2010/main" val="36314996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Bibliometric</a:t>
            </a:r>
            <a:r>
              <a:rPr lang="en-US" baseline="0" dirty="0" smtClean="0"/>
              <a:t> indicators are nowadays controversial, specially when assessing young scientists. How evaluating a young researcher who has a short career? </a:t>
            </a:r>
            <a:r>
              <a:rPr lang="en-US" dirty="0" smtClean="0"/>
              <a:t>The difficulty with assessing young scientists is well known. Their short career to date yields a brief publication record, making differences in the numbers of publications between candidates statistically questionable.</a:t>
            </a:r>
          </a:p>
          <a:p>
            <a:r>
              <a:rPr lang="en-US" dirty="0" smtClean="0"/>
              <a:t>What about comparing journals? How dealing with </a:t>
            </a:r>
            <a:r>
              <a:rPr lang="en-US" dirty="0" err="1" smtClean="0"/>
              <a:t>interdisciplinarity</a:t>
            </a:r>
            <a:r>
              <a:rPr lang="en-US" baseline="0" dirty="0" smtClean="0"/>
              <a:t>? Another </a:t>
            </a:r>
            <a:r>
              <a:rPr lang="en-US" baseline="0" dirty="0" err="1" smtClean="0"/>
              <a:t>questionning</a:t>
            </a:r>
            <a:r>
              <a:rPr lang="en-US" baseline="0" dirty="0" smtClean="0"/>
              <a:t> concerns Human and Social Sciences: monographies versus journals articles, longer times to write/publish, and less audience…</a:t>
            </a:r>
            <a:endParaRPr lang="fr-FR" dirty="0" smtClean="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26</a:t>
            </a:fld>
            <a:endParaRPr lang="cs-CZ"/>
          </a:p>
        </p:txBody>
      </p:sp>
    </p:spTree>
    <p:extLst>
      <p:ext uri="{BB962C8B-B14F-4D97-AF65-F5344CB8AC3E}">
        <p14:creationId xmlns:p14="http://schemas.microsoft.com/office/powerpoint/2010/main" val="10849945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Let me </a:t>
            </a:r>
            <a:r>
              <a:rPr lang="fr-FR" dirty="0" err="1" smtClean="0"/>
              <a:t>now</a:t>
            </a:r>
            <a:r>
              <a:rPr lang="fr-FR" dirty="0" smtClean="0"/>
              <a:t> show</a:t>
            </a:r>
            <a:r>
              <a:rPr lang="fr-FR" baseline="0" dirty="0" smtClean="0"/>
              <a:t> an </a:t>
            </a:r>
            <a:r>
              <a:rPr lang="fr-FR" baseline="0" dirty="0" err="1" smtClean="0"/>
              <a:t>example</a:t>
            </a:r>
            <a:r>
              <a:rPr lang="fr-FR" baseline="0" dirty="0" smtClean="0"/>
              <a:t> of </a:t>
            </a:r>
            <a:r>
              <a:rPr lang="fr-FR" baseline="0" dirty="0" err="1" smtClean="0"/>
              <a:t>bibliometric</a:t>
            </a:r>
            <a:r>
              <a:rPr lang="fr-FR" baseline="0" dirty="0" smtClean="0"/>
              <a:t> </a:t>
            </a:r>
            <a:r>
              <a:rPr lang="fr-FR" baseline="0" dirty="0" err="1" smtClean="0"/>
              <a:t>analysis</a:t>
            </a:r>
            <a:r>
              <a:rPr lang="fr-FR" baseline="0" dirty="0" smtClean="0"/>
              <a:t> of a </a:t>
            </a:r>
            <a:r>
              <a:rPr lang="fr-FR" baseline="0" dirty="0" err="1" smtClean="0"/>
              <a:t>scientific</a:t>
            </a:r>
            <a:r>
              <a:rPr lang="fr-FR" baseline="0" dirty="0" smtClean="0"/>
              <a:t> </a:t>
            </a:r>
            <a:r>
              <a:rPr lang="fr-FR" baseline="0" dirty="0" err="1" smtClean="0"/>
              <a:t>subject</a:t>
            </a:r>
            <a:r>
              <a:rPr lang="fr-FR" baseline="0" dirty="0" smtClean="0"/>
              <a:t> </a:t>
            </a:r>
            <a:r>
              <a:rPr lang="fr-FR" baseline="0" dirty="0" err="1" smtClean="0"/>
              <a:t>everybody</a:t>
            </a:r>
            <a:r>
              <a:rPr lang="fr-FR" baseline="0" dirty="0" smtClean="0"/>
              <a:t> </a:t>
            </a:r>
            <a:r>
              <a:rPr lang="fr-FR" baseline="0" dirty="0" err="1" smtClean="0"/>
              <a:t>heard</a:t>
            </a:r>
            <a:r>
              <a:rPr lang="fr-FR" baseline="0" dirty="0" smtClean="0"/>
              <a:t> about: </a:t>
            </a:r>
            <a:r>
              <a:rPr lang="fr-FR" baseline="0" dirty="0" err="1" smtClean="0"/>
              <a:t>renewable</a:t>
            </a:r>
            <a:r>
              <a:rPr lang="fr-FR" baseline="0" dirty="0" smtClean="0"/>
              <a:t> </a:t>
            </a:r>
            <a:r>
              <a:rPr lang="fr-FR" baseline="0" dirty="0" err="1" smtClean="0"/>
              <a:t>energy</a:t>
            </a:r>
            <a:r>
              <a:rPr lang="fr-FR" baseline="0" dirty="0" smtClean="0"/>
              <a:t>.</a:t>
            </a:r>
            <a:endParaRPr lang="fr-FR"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All over the world, the </a:t>
            </a:r>
            <a:r>
              <a:rPr lang="fr-FR" dirty="0" err="1" smtClean="0"/>
              <a:t>study</a:t>
            </a:r>
            <a:r>
              <a:rPr lang="fr-FR" dirty="0" smtClean="0"/>
              <a:t> of </a:t>
            </a:r>
            <a:r>
              <a:rPr lang="fr-FR" dirty="0" err="1" smtClean="0"/>
              <a:t>renewable</a:t>
            </a:r>
            <a:r>
              <a:rPr lang="fr-FR" dirty="0" smtClean="0"/>
              <a:t> </a:t>
            </a:r>
            <a:r>
              <a:rPr lang="fr-FR" dirty="0" err="1" smtClean="0"/>
              <a:t>energy</a:t>
            </a:r>
            <a:r>
              <a:rPr lang="fr-FR" dirty="0" smtClean="0"/>
              <a:t> </a:t>
            </a:r>
            <a:r>
              <a:rPr lang="fr-FR" dirty="0" err="1" smtClean="0"/>
              <a:t>draws</a:t>
            </a:r>
            <a:r>
              <a:rPr lang="fr-FR" dirty="0" smtClean="0"/>
              <a:t> </a:t>
            </a:r>
            <a:r>
              <a:rPr lang="fr-FR" dirty="0" err="1" smtClean="0"/>
              <a:t>interest</a:t>
            </a:r>
            <a:r>
              <a:rPr lang="fr-FR" dirty="0" smtClean="0"/>
              <a:t> of </a:t>
            </a:r>
            <a:r>
              <a:rPr lang="fr-FR" dirty="0" err="1" smtClean="0"/>
              <a:t>various</a:t>
            </a:r>
            <a:r>
              <a:rPr lang="fr-FR" baseline="0" dirty="0" smtClean="0"/>
              <a:t> </a:t>
            </a:r>
            <a:r>
              <a:rPr lang="fr-FR" baseline="0" dirty="0" err="1" smtClean="0"/>
              <a:t>scientific</a:t>
            </a:r>
            <a:r>
              <a:rPr lang="fr-FR" baseline="0" dirty="0" smtClean="0"/>
              <a:t> </a:t>
            </a:r>
            <a:r>
              <a:rPr lang="fr-FR" baseline="0" dirty="0" err="1" smtClean="0"/>
              <a:t>schools</a:t>
            </a:r>
            <a:r>
              <a:rPr lang="fr-FR" baseline="0" dirty="0" smtClean="0"/>
              <a:t>, </a:t>
            </a:r>
            <a:r>
              <a:rPr lang="fr-FR" baseline="0" dirty="0" err="1" smtClean="0"/>
              <a:t>economics</a:t>
            </a:r>
            <a:r>
              <a:rPr lang="fr-FR" baseline="0" dirty="0" smtClean="0"/>
              <a:t>, and </a:t>
            </a:r>
            <a:r>
              <a:rPr lang="fr-FR" baseline="0" dirty="0" err="1" smtClean="0"/>
              <a:t>especially</a:t>
            </a:r>
            <a:r>
              <a:rPr lang="fr-FR" baseline="0" dirty="0" smtClean="0"/>
              <a:t> </a:t>
            </a:r>
            <a:r>
              <a:rPr lang="fr-FR" baseline="0" dirty="0" err="1" smtClean="0"/>
              <a:t>stakeholders</a:t>
            </a:r>
            <a:r>
              <a:rPr lang="fr-FR" baseline="0" dirty="0" smtClean="0"/>
              <a:t>, </a:t>
            </a:r>
            <a:r>
              <a:rPr lang="fr-FR" baseline="0" dirty="0" err="1" smtClean="0"/>
              <a:t>who</a:t>
            </a:r>
            <a:r>
              <a:rPr lang="fr-FR" baseline="0" dirty="0" smtClean="0"/>
              <a:t> </a:t>
            </a:r>
            <a:r>
              <a:rPr lang="fr-FR" baseline="0" dirty="0" err="1" smtClean="0"/>
              <a:t>can</a:t>
            </a:r>
            <a:r>
              <a:rPr lang="fr-FR" baseline="0" dirty="0" smtClean="0"/>
              <a:t> </a:t>
            </a:r>
            <a:r>
              <a:rPr lang="fr-FR" baseline="0" dirty="0" err="1" smtClean="0"/>
              <a:t>benefit</a:t>
            </a:r>
            <a:r>
              <a:rPr lang="fr-FR" baseline="0" dirty="0" smtClean="0"/>
              <a:t> </a:t>
            </a:r>
            <a:r>
              <a:rPr lang="fr-FR" baseline="0" dirty="0" err="1" smtClean="0"/>
              <a:t>from</a:t>
            </a:r>
            <a:r>
              <a:rPr lang="fr-FR" baseline="0" dirty="0" smtClean="0"/>
              <a:t> the use of </a:t>
            </a:r>
            <a:r>
              <a:rPr lang="fr-FR" baseline="0" dirty="0" err="1" smtClean="0"/>
              <a:t>renewable</a:t>
            </a:r>
            <a:r>
              <a:rPr lang="fr-FR" baseline="0" dirty="0" smtClean="0"/>
              <a:t> </a:t>
            </a:r>
            <a:r>
              <a:rPr lang="fr-FR" baseline="0" dirty="0" err="1" smtClean="0"/>
              <a:t>energy</a:t>
            </a:r>
            <a:r>
              <a:rPr lang="fr-FR" baseline="0" dirty="0" smtClean="0"/>
              <a:t> technologies.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In 2021, EU </a:t>
            </a:r>
            <a:r>
              <a:rPr lang="fr-FR" baseline="0" dirty="0" err="1" smtClean="0"/>
              <a:t>spent</a:t>
            </a:r>
            <a:r>
              <a:rPr lang="fr-FR" baseline="0" dirty="0" smtClean="0"/>
              <a:t> USB 2.5 billion in </a:t>
            </a:r>
            <a:r>
              <a:rPr lang="fr-FR" baseline="0" dirty="0" err="1" smtClean="0"/>
              <a:t>energy</a:t>
            </a:r>
            <a:r>
              <a:rPr lang="fr-FR" baseline="0" dirty="0" smtClean="0"/>
              <a:t> R&amp;D, France </a:t>
            </a:r>
            <a:r>
              <a:rPr lang="fr-FR" baseline="0" dirty="0" err="1" smtClean="0"/>
              <a:t>spent</a:t>
            </a:r>
            <a:r>
              <a:rPr lang="fr-FR" baseline="0" dirty="0" smtClean="0"/>
              <a:t> USD 1.9 billion.</a:t>
            </a:r>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27</a:t>
            </a:fld>
            <a:endParaRPr lang="cs-CZ"/>
          </a:p>
        </p:txBody>
      </p:sp>
    </p:spTree>
    <p:extLst>
      <p:ext uri="{BB962C8B-B14F-4D97-AF65-F5344CB8AC3E}">
        <p14:creationId xmlns:p14="http://schemas.microsoft.com/office/powerpoint/2010/main" val="1824025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This open-</a:t>
            </a:r>
            <a:r>
              <a:rPr lang="fr-FR" dirty="0" err="1" smtClean="0"/>
              <a:t>access</a:t>
            </a:r>
            <a:r>
              <a:rPr lang="fr-FR" dirty="0" smtClean="0"/>
              <a:t> article </a:t>
            </a:r>
            <a:r>
              <a:rPr lang="en-US" dirty="0" smtClean="0"/>
              <a:t>aims to analyze existing research of renewable energy, to identify the most influential publications, authors, organizations patterns of development research areas.</a:t>
            </a:r>
            <a:endParaRPr lang="fr-FR"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In </a:t>
            </a:r>
            <a:r>
              <a:rPr lang="fr-FR" dirty="0" err="1" smtClean="0"/>
              <a:t>this</a:t>
            </a:r>
            <a:r>
              <a:rPr lang="fr-FR" dirty="0" smtClean="0"/>
              <a:t> </a:t>
            </a:r>
            <a:r>
              <a:rPr lang="fr-FR" dirty="0" err="1" smtClean="0"/>
              <a:t>study</a:t>
            </a:r>
            <a:r>
              <a:rPr lang="fr-FR" dirty="0" smtClean="0"/>
              <a:t>,</a:t>
            </a:r>
            <a:r>
              <a:rPr lang="fr-FR" baseline="0" dirty="0" smtClean="0"/>
              <a:t> Hache and Palle </a:t>
            </a:r>
            <a:r>
              <a:rPr lang="en-US" baseline="0" dirty="0" smtClean="0"/>
              <a:t>analyze the dynamics of publication, clusters of collaboration, and main topics, based on 10,000 publications.</a:t>
            </a:r>
            <a:endParaRPr lang="fr-FR" dirty="0" smtClean="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28</a:t>
            </a:fld>
            <a:endParaRPr lang="cs-CZ"/>
          </a:p>
        </p:txBody>
      </p:sp>
    </p:spTree>
    <p:extLst>
      <p:ext uri="{BB962C8B-B14F-4D97-AF65-F5344CB8AC3E}">
        <p14:creationId xmlns:p14="http://schemas.microsoft.com/office/powerpoint/2010/main" val="24040176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smtClean="0"/>
              <a:t>They</a:t>
            </a:r>
            <a:r>
              <a:rPr lang="fr-FR" dirty="0" smtClean="0"/>
              <a:t> </a:t>
            </a:r>
            <a:r>
              <a:rPr lang="fr-FR" dirty="0" err="1" smtClean="0"/>
              <a:t>produced</a:t>
            </a:r>
            <a:r>
              <a:rPr lang="fr-FR" baseline="0" dirty="0" smtClean="0"/>
              <a:t> </a:t>
            </a:r>
            <a:r>
              <a:rPr lang="fr-FR" baseline="0" dirty="0" err="1" smtClean="0"/>
              <a:t>indicators</a:t>
            </a:r>
            <a:r>
              <a:rPr lang="fr-FR" baseline="0" dirty="0" smtClean="0"/>
              <a:t> </a:t>
            </a:r>
            <a:r>
              <a:rPr lang="fr-FR" baseline="0" dirty="0" err="1" smtClean="0"/>
              <a:t>surch</a:t>
            </a:r>
            <a:r>
              <a:rPr lang="fr-FR" baseline="0" dirty="0" smtClean="0"/>
              <a:t> as…</a:t>
            </a:r>
          </a:p>
          <a:p>
            <a:r>
              <a:rPr lang="fr-FR" dirty="0" err="1" smtClean="0"/>
              <a:t>Published</a:t>
            </a:r>
            <a:r>
              <a:rPr lang="fr-FR" dirty="0" smtClean="0"/>
              <a:t> in </a:t>
            </a:r>
            <a:r>
              <a:rPr lang="fr-FR" dirty="0" err="1" smtClean="0"/>
              <a:t>January</a:t>
            </a:r>
            <a:r>
              <a:rPr lang="fr-FR" dirty="0" smtClean="0"/>
              <a:t> 2019,</a:t>
            </a:r>
            <a:r>
              <a:rPr lang="fr-FR" baseline="0" dirty="0" smtClean="0"/>
              <a:t> </a:t>
            </a:r>
            <a:r>
              <a:rPr lang="fr-FR" baseline="0" dirty="0" err="1" smtClean="0"/>
              <a:t>it</a:t>
            </a:r>
            <a:r>
              <a:rPr lang="fr-FR" baseline="0" dirty="0" smtClean="0"/>
              <a:t> has been </a:t>
            </a:r>
            <a:r>
              <a:rPr lang="fr-FR" baseline="0" dirty="0" err="1" smtClean="0"/>
              <a:t>cited</a:t>
            </a:r>
            <a:r>
              <a:rPr lang="fr-FR" baseline="0" dirty="0" smtClean="0"/>
              <a:t> 61. It </a:t>
            </a:r>
            <a:r>
              <a:rPr lang="fr-FR" baseline="0" dirty="0" err="1" smtClean="0"/>
              <a:t>is</a:t>
            </a:r>
            <a:r>
              <a:rPr lang="fr-FR" baseline="0" dirty="0" smtClean="0"/>
              <a:t> </a:t>
            </a:r>
            <a:r>
              <a:rPr lang="fr-FR" baseline="0" dirty="0" err="1" smtClean="0"/>
              <a:t>available</a:t>
            </a:r>
            <a:r>
              <a:rPr lang="fr-FR" baseline="0" dirty="0" smtClean="0"/>
              <a:t> on HAL, the French open </a:t>
            </a:r>
            <a:r>
              <a:rPr lang="fr-FR" baseline="0" dirty="0" err="1" smtClean="0"/>
              <a:t>access</a:t>
            </a:r>
            <a:r>
              <a:rPr lang="fr-FR" baseline="0" dirty="0" smtClean="0"/>
              <a:t> </a:t>
            </a:r>
            <a:r>
              <a:rPr lang="fr-FR" baseline="0" dirty="0" err="1" smtClean="0"/>
              <a:t>repository</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29</a:t>
            </a:fld>
            <a:endParaRPr lang="cs-CZ"/>
          </a:p>
        </p:txBody>
      </p:sp>
    </p:spTree>
    <p:extLst>
      <p:ext uri="{BB962C8B-B14F-4D97-AF65-F5344CB8AC3E}">
        <p14:creationId xmlns:p14="http://schemas.microsoft.com/office/powerpoint/2010/main" val="3185504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3</a:t>
            </a:fld>
            <a:endParaRPr lang="cs-CZ"/>
          </a:p>
        </p:txBody>
      </p:sp>
    </p:spTree>
    <p:extLst>
      <p:ext uri="{BB962C8B-B14F-4D97-AF65-F5344CB8AC3E}">
        <p14:creationId xmlns:p14="http://schemas.microsoft.com/office/powerpoint/2010/main" val="14986998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Open </a:t>
            </a:r>
            <a:r>
              <a:rPr lang="fr-FR" dirty="0" err="1" smtClean="0"/>
              <a:t>research</a:t>
            </a:r>
            <a:r>
              <a:rPr lang="fr-FR" dirty="0" smtClean="0"/>
              <a:t> </a:t>
            </a:r>
            <a:r>
              <a:rPr lang="fr-FR" dirty="0" err="1" smtClean="0"/>
              <a:t>is</a:t>
            </a:r>
            <a:r>
              <a:rPr lang="fr-FR" dirty="0" smtClean="0"/>
              <a:t> a good </a:t>
            </a:r>
            <a:r>
              <a:rPr lang="fr-FR" dirty="0" err="1" smtClean="0"/>
              <a:t>way</a:t>
            </a:r>
            <a:r>
              <a:rPr lang="fr-FR" dirty="0" smtClean="0"/>
              <a:t> to have</a:t>
            </a:r>
            <a:r>
              <a:rPr lang="fr-FR" baseline="0" dirty="0" smtClean="0"/>
              <a:t> impact and </a:t>
            </a:r>
            <a:r>
              <a:rPr lang="fr-FR" baseline="0" dirty="0" err="1" smtClean="0"/>
              <a:t>gives</a:t>
            </a:r>
            <a:r>
              <a:rPr lang="fr-FR" baseline="0" dirty="0" smtClean="0"/>
              <a:t> </a:t>
            </a:r>
            <a:r>
              <a:rPr lang="fr-FR" baseline="0" dirty="0" err="1" smtClean="0"/>
              <a:t>opportunities</a:t>
            </a:r>
            <a:r>
              <a:rPr lang="fr-FR" baseline="0" dirty="0" smtClean="0"/>
              <a:t> to gain recognition and </a:t>
            </a:r>
            <a:r>
              <a:rPr lang="fr-FR" baseline="0" dirty="0" err="1" smtClean="0"/>
              <a:t>resources</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30</a:t>
            </a:fld>
            <a:endParaRPr lang="cs-CZ"/>
          </a:p>
        </p:txBody>
      </p:sp>
    </p:spTree>
    <p:extLst>
      <p:ext uri="{BB962C8B-B14F-4D97-AF65-F5344CB8AC3E}">
        <p14:creationId xmlns:p14="http://schemas.microsoft.com/office/powerpoint/2010/main" val="7173359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In his 2012 book </a:t>
            </a:r>
            <a:r>
              <a:rPr lang="en-US" i="1" dirty="0" smtClean="0"/>
              <a:t>Open Access</a:t>
            </a:r>
            <a:r>
              <a:rPr lang="en-US" dirty="0" smtClean="0"/>
              <a:t>, Peter Suber summed it up best: "</a:t>
            </a:r>
            <a:r>
              <a:rPr lang="en-US" i="1" dirty="0" smtClean="0"/>
              <a:t>[OA] increases a work’s visibility, </a:t>
            </a:r>
            <a:r>
              <a:rPr lang="en-US" i="1" dirty="0" err="1" smtClean="0"/>
              <a:t>retrievability</a:t>
            </a:r>
            <a:r>
              <a:rPr lang="en-US" i="1" dirty="0" smtClean="0"/>
              <a:t>, audience, usage, and citations, which all convert to career building. For publishing scholars, it would be a bargain even if it were costly, difficult, and time-consuming. But…it’s not costly, not difficult, and not time-consuming.’’</a:t>
            </a:r>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31</a:t>
            </a:fld>
            <a:endParaRPr lang="cs-CZ"/>
          </a:p>
        </p:txBody>
      </p:sp>
    </p:spTree>
    <p:extLst>
      <p:ext uri="{BB962C8B-B14F-4D97-AF65-F5344CB8AC3E}">
        <p14:creationId xmlns:p14="http://schemas.microsoft.com/office/powerpoint/2010/main" val="42374754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32</a:t>
            </a:fld>
            <a:endParaRPr lang="cs-CZ"/>
          </a:p>
        </p:txBody>
      </p:sp>
    </p:spTree>
    <p:extLst>
      <p:ext uri="{BB962C8B-B14F-4D97-AF65-F5344CB8AC3E}">
        <p14:creationId xmlns:p14="http://schemas.microsoft.com/office/powerpoint/2010/main" val="34022844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2A9B0F8A-3ED9-43EC-B747-C39FAC23339D}" type="slidenum">
              <a:rPr lang="cs-CZ" smtClean="0"/>
              <a:t>33</a:t>
            </a:fld>
            <a:endParaRPr lang="cs-CZ"/>
          </a:p>
        </p:txBody>
      </p:sp>
    </p:spTree>
    <p:extLst>
      <p:ext uri="{BB962C8B-B14F-4D97-AF65-F5344CB8AC3E}">
        <p14:creationId xmlns:p14="http://schemas.microsoft.com/office/powerpoint/2010/main" val="3951905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smtClean="0"/>
              <a:t>Depending</a:t>
            </a:r>
            <a:r>
              <a:rPr lang="fr-FR" dirty="0" smtClean="0"/>
              <a:t> on </a:t>
            </a:r>
            <a:r>
              <a:rPr lang="fr-FR" dirty="0" err="1" smtClean="0"/>
              <a:t>your</a:t>
            </a:r>
            <a:r>
              <a:rPr lang="fr-FR" dirty="0" smtClean="0"/>
              <a:t> focus: the</a:t>
            </a:r>
            <a:r>
              <a:rPr lang="fr-FR" baseline="0" dirty="0" smtClean="0"/>
              <a:t> </a:t>
            </a:r>
            <a:r>
              <a:rPr lang="fr-FR" baseline="0" dirty="0" err="1" smtClean="0"/>
              <a:t>economy</a:t>
            </a:r>
            <a:r>
              <a:rPr lang="fr-FR" baseline="0" dirty="0" smtClean="0"/>
              <a:t>, </a:t>
            </a:r>
            <a:r>
              <a:rPr lang="fr-FR" baseline="0" dirty="0" err="1" smtClean="0"/>
              <a:t>labor</a:t>
            </a:r>
            <a:r>
              <a:rPr lang="fr-FR" baseline="0" dirty="0" smtClean="0"/>
              <a:t>, </a:t>
            </a:r>
            <a:r>
              <a:rPr lang="fr-FR" baseline="0" dirty="0" err="1" smtClean="0"/>
              <a:t>food</a:t>
            </a:r>
            <a:r>
              <a:rPr lang="fr-FR" baseline="0" dirty="0" smtClean="0"/>
              <a:t>, </a:t>
            </a:r>
            <a:r>
              <a:rPr lang="fr-FR" baseline="0" dirty="0" err="1" smtClean="0"/>
              <a:t>health</a:t>
            </a:r>
            <a:r>
              <a:rPr lang="fr-FR" baseline="0" dirty="0" smtClean="0"/>
              <a:t>, religion, </a:t>
            </a:r>
            <a:r>
              <a:rPr lang="fr-FR" baseline="0" dirty="0" err="1" smtClean="0"/>
              <a:t>philosophy</a:t>
            </a:r>
            <a:r>
              <a:rPr lang="fr-FR" baseline="0" dirty="0" smtClean="0"/>
              <a:t>, </a:t>
            </a:r>
            <a:r>
              <a:rPr lang="fr-FR" baseline="0" dirty="0" err="1" smtClean="0"/>
              <a:t>education</a:t>
            </a:r>
            <a:r>
              <a:rPr lang="fr-FR" baseline="0" dirty="0" smtClean="0"/>
              <a:t>, </a:t>
            </a:r>
            <a:r>
              <a:rPr lang="fr-FR" baseline="0" dirty="0" err="1" smtClean="0"/>
              <a:t>ecology</a:t>
            </a:r>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4</a:t>
            </a:fld>
            <a:endParaRPr lang="cs-CZ"/>
          </a:p>
        </p:txBody>
      </p:sp>
    </p:spTree>
    <p:extLst>
      <p:ext uri="{BB962C8B-B14F-4D97-AF65-F5344CB8AC3E}">
        <p14:creationId xmlns:p14="http://schemas.microsoft.com/office/powerpoint/2010/main" val="1822352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smtClean="0"/>
              <a:t>Depending</a:t>
            </a:r>
            <a:r>
              <a:rPr lang="fr-FR" dirty="0" smtClean="0"/>
              <a:t> on </a:t>
            </a:r>
            <a:r>
              <a:rPr lang="fr-FR" dirty="0" err="1" smtClean="0"/>
              <a:t>your</a:t>
            </a:r>
            <a:r>
              <a:rPr lang="fr-FR" dirty="0" smtClean="0"/>
              <a:t> focus: the</a:t>
            </a:r>
            <a:r>
              <a:rPr lang="fr-FR" baseline="0" dirty="0" smtClean="0"/>
              <a:t> </a:t>
            </a:r>
            <a:r>
              <a:rPr lang="fr-FR" baseline="0" dirty="0" err="1" smtClean="0"/>
              <a:t>economy</a:t>
            </a:r>
            <a:r>
              <a:rPr lang="fr-FR" baseline="0" dirty="0" smtClean="0"/>
              <a:t>, </a:t>
            </a:r>
            <a:r>
              <a:rPr lang="fr-FR" baseline="0" dirty="0" err="1" smtClean="0"/>
              <a:t>labor</a:t>
            </a:r>
            <a:r>
              <a:rPr lang="fr-FR" baseline="0" dirty="0" smtClean="0"/>
              <a:t>, </a:t>
            </a:r>
            <a:r>
              <a:rPr lang="fr-FR" baseline="0" dirty="0" err="1" smtClean="0"/>
              <a:t>food</a:t>
            </a:r>
            <a:r>
              <a:rPr lang="fr-FR" baseline="0" dirty="0" smtClean="0"/>
              <a:t>, </a:t>
            </a:r>
            <a:r>
              <a:rPr lang="fr-FR" baseline="0" dirty="0" err="1" smtClean="0"/>
              <a:t>health</a:t>
            </a:r>
            <a:r>
              <a:rPr lang="fr-FR" baseline="0" dirty="0" smtClean="0"/>
              <a:t>, religion, </a:t>
            </a:r>
            <a:r>
              <a:rPr lang="fr-FR" baseline="0" dirty="0" err="1" smtClean="0"/>
              <a:t>philosophy</a:t>
            </a:r>
            <a:r>
              <a:rPr lang="fr-FR" baseline="0" dirty="0" smtClean="0"/>
              <a:t>, </a:t>
            </a:r>
            <a:r>
              <a:rPr lang="fr-FR" baseline="0" dirty="0" err="1" smtClean="0"/>
              <a:t>education</a:t>
            </a:r>
            <a:r>
              <a:rPr lang="fr-FR" baseline="0" dirty="0" smtClean="0"/>
              <a:t>, </a:t>
            </a:r>
            <a:r>
              <a:rPr lang="fr-FR" baseline="0" dirty="0" err="1" smtClean="0"/>
              <a:t>ecology</a:t>
            </a:r>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5</a:t>
            </a:fld>
            <a:endParaRPr lang="cs-CZ"/>
          </a:p>
        </p:txBody>
      </p:sp>
    </p:spTree>
    <p:extLst>
      <p:ext uri="{BB962C8B-B14F-4D97-AF65-F5344CB8AC3E}">
        <p14:creationId xmlns:p14="http://schemas.microsoft.com/office/powerpoint/2010/main" val="4294795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100" dirty="0"/>
              <a:t>FB </a:t>
            </a:r>
            <a:r>
              <a:rPr lang="fr-FR" sz="1100" dirty="0" err="1"/>
              <a:t>considered</a:t>
            </a:r>
            <a:r>
              <a:rPr lang="fr-FR" sz="1100" dirty="0"/>
              <a:t> as the </a:t>
            </a:r>
            <a:r>
              <a:rPr lang="fr-FR" sz="1100" dirty="0" err="1"/>
              <a:t>inventor</a:t>
            </a:r>
            <a:r>
              <a:rPr lang="fr-FR" sz="1100" dirty="0"/>
              <a:t> of the modern conception of the </a:t>
            </a:r>
            <a:r>
              <a:rPr lang="fr-FR" sz="1100" dirty="0" err="1"/>
              <a:t>scientific</a:t>
            </a:r>
            <a:r>
              <a:rPr lang="fr-FR" sz="1100" dirty="0"/>
              <a:t> </a:t>
            </a:r>
            <a:r>
              <a:rPr lang="fr-FR" sz="1100" dirty="0" err="1"/>
              <a:t>method</a:t>
            </a:r>
            <a:r>
              <a:rPr lang="fr-FR" sz="1100" dirty="0"/>
              <a:t> </a:t>
            </a:r>
            <a:endParaRPr lang="fr-FR" sz="1100" dirty="0" smtClean="0"/>
          </a:p>
          <a:p>
            <a:endParaRPr lang="fr-FR" sz="1100"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6</a:t>
            </a:fld>
            <a:endParaRPr lang="cs-CZ"/>
          </a:p>
        </p:txBody>
      </p:sp>
    </p:spTree>
    <p:extLst>
      <p:ext uri="{BB962C8B-B14F-4D97-AF65-F5344CB8AC3E}">
        <p14:creationId xmlns:p14="http://schemas.microsoft.com/office/powerpoint/2010/main" val="1791444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7</a:t>
            </a:fld>
            <a:endParaRPr lang="cs-CZ"/>
          </a:p>
        </p:txBody>
      </p:sp>
    </p:spTree>
    <p:extLst>
      <p:ext uri="{BB962C8B-B14F-4D97-AF65-F5344CB8AC3E}">
        <p14:creationId xmlns:p14="http://schemas.microsoft.com/office/powerpoint/2010/main" val="4069420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8</a:t>
            </a:fld>
            <a:endParaRPr lang="cs-CZ"/>
          </a:p>
        </p:txBody>
      </p:sp>
    </p:spTree>
    <p:extLst>
      <p:ext uri="{BB962C8B-B14F-4D97-AF65-F5344CB8AC3E}">
        <p14:creationId xmlns:p14="http://schemas.microsoft.com/office/powerpoint/2010/main" val="934420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9B0F8A-3ED9-43EC-B747-C39FAC23339D}" type="slidenum">
              <a:rPr lang="cs-CZ" smtClean="0"/>
              <a:t>9</a:t>
            </a:fld>
            <a:endParaRPr lang="cs-CZ"/>
          </a:p>
        </p:txBody>
      </p:sp>
    </p:spTree>
    <p:extLst>
      <p:ext uri="{BB962C8B-B14F-4D97-AF65-F5344CB8AC3E}">
        <p14:creationId xmlns:p14="http://schemas.microsoft.com/office/powerpoint/2010/main" val="1133052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 header 1 column">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fr-FR"/>
              <a:t>Modifiez le style du titre</a:t>
            </a:r>
            <a:endParaRPr lang="cs-CZ"/>
          </a:p>
        </p:txBody>
      </p:sp>
      <p:sp>
        <p:nvSpPr>
          <p:cNvPr id="3" name="Zástupný symbol pro obsah 2"/>
          <p:cNvSpPr>
            <a:spLocks noGrp="1"/>
          </p:cNvSpPr>
          <p:nvPr>
            <p:ph idx="1"/>
          </p:nvPr>
        </p:nvSpPr>
        <p:spPr/>
        <p:txBody>
          <a:bodyPr/>
          <a:lstStyle>
            <a:lvl2pPr>
              <a:buClr>
                <a:schemeClr val="accent6"/>
              </a:buClr>
              <a:defRPr/>
            </a:lvl2pPr>
            <a:lvl4pPr>
              <a:buClr>
                <a:schemeClr val="accent6"/>
              </a:buClr>
              <a:defRPr/>
            </a:lvl4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cs-CZ" dirty="0"/>
          </a:p>
        </p:txBody>
      </p:sp>
      <p:sp>
        <p:nvSpPr>
          <p:cNvPr id="5" name="Zástupný symbol pro zápatí 4"/>
          <p:cNvSpPr>
            <a:spLocks noGrp="1"/>
          </p:cNvSpPr>
          <p:nvPr>
            <p:ph type="ftr" sz="quarter" idx="11"/>
          </p:nvPr>
        </p:nvSpPr>
        <p:spPr/>
        <p:txBody>
          <a:bodyPr/>
          <a:lstStyle/>
          <a:p>
            <a:r>
              <a:rPr lang="en-US" dirty="0"/>
              <a:t>Open Science for you - an introduction series to open science | 8 November 2021</a:t>
            </a:r>
            <a:endParaRPr lang="cs-CZ"/>
          </a:p>
        </p:txBody>
      </p:sp>
      <p:sp>
        <p:nvSpPr>
          <p:cNvPr id="8" name="Zástupný symbol pro číslo snímku 5"/>
          <p:cNvSpPr>
            <a:spLocks noGrp="1"/>
          </p:cNvSpPr>
          <p:nvPr>
            <p:ph type="sldNum" sz="quarter" idx="4"/>
          </p:nvPr>
        </p:nvSpPr>
        <p:spPr>
          <a:xfrm>
            <a:off x="8267523" y="4782012"/>
            <a:ext cx="501449" cy="273844"/>
          </a:xfrm>
          <a:prstGeom prst="rect">
            <a:avLst/>
          </a:prstGeom>
        </p:spPr>
        <p:txBody>
          <a:bodyPr vert="horz" lIns="91440" tIns="45720" rIns="0" bIns="45720" rtlCol="0" anchor="ctr"/>
          <a:lstStyle>
            <a:lvl1pPr algn="r">
              <a:defRPr sz="1200" b="1">
                <a:solidFill>
                  <a:schemeClr val="tx2"/>
                </a:solidFill>
              </a:defRPr>
            </a:lvl1pPr>
          </a:lstStyle>
          <a:p>
            <a:fld id="{AD2B3897-519A-4D24-BC0A-D03F00678031}" type="slidenum">
              <a:rPr lang="cs-CZ" smtClean="0"/>
              <a:pPr/>
              <a:t>‹N°›</a:t>
            </a:fld>
            <a:endParaRPr lang="cs-CZ" dirty="0"/>
          </a:p>
        </p:txBody>
      </p:sp>
    </p:spTree>
    <p:extLst>
      <p:ext uri="{BB962C8B-B14F-4D97-AF65-F5344CB8AC3E}">
        <p14:creationId xmlns:p14="http://schemas.microsoft.com/office/powerpoint/2010/main" val="464566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header 1 column 2 column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fr-FR"/>
              <a:t>Modifiez le style du titre</a:t>
            </a:r>
            <a:endParaRPr lang="cs-CZ"/>
          </a:p>
        </p:txBody>
      </p:sp>
      <p:sp>
        <p:nvSpPr>
          <p:cNvPr id="3" name="Zástupný symbol pro obsah 2"/>
          <p:cNvSpPr>
            <a:spLocks noGrp="1"/>
          </p:cNvSpPr>
          <p:nvPr>
            <p:ph sz="half" idx="1" hasCustomPrompt="1"/>
          </p:nvPr>
        </p:nvSpPr>
        <p:spPr>
          <a:xfrm>
            <a:off x="377138" y="2789551"/>
            <a:ext cx="4120770" cy="1807731"/>
          </a:xfrm>
        </p:spPr>
        <p:txBody>
          <a:bodyPr/>
          <a:lstStyle>
            <a:lvl1pPr>
              <a:defRPr sz="2800"/>
            </a:lvl1pPr>
            <a:lvl2pPr>
              <a:buClr>
                <a:schemeClr val="accent6"/>
              </a:buClr>
              <a:defRPr sz="2400"/>
            </a:lvl2pPr>
            <a:lvl3pPr>
              <a:defRPr sz="2000"/>
            </a:lvl3pPr>
            <a:lvl4pPr>
              <a:buClr>
                <a:schemeClr val="accent6"/>
              </a:buClr>
              <a:defRPr sz="1800"/>
            </a:lvl4pPr>
            <a:lvl5pPr>
              <a:defRPr sz="1800"/>
            </a:lvl5pPr>
            <a:lvl6pPr>
              <a:defRPr sz="1800"/>
            </a:lvl6pPr>
            <a:lvl7pPr>
              <a:defRPr sz="1800"/>
            </a:lvl7pPr>
            <a:lvl8pPr>
              <a:defRPr sz="1800"/>
            </a:lvl8pPr>
            <a:lvl9pPr>
              <a:defRPr sz="1800"/>
            </a:lvl9pPr>
          </a:lstStyle>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4" name="Zástupný symbol pro obsah 3"/>
          <p:cNvSpPr>
            <a:spLocks noGrp="1"/>
          </p:cNvSpPr>
          <p:nvPr>
            <p:ph sz="half" idx="2" hasCustomPrompt="1"/>
          </p:nvPr>
        </p:nvSpPr>
        <p:spPr>
          <a:xfrm>
            <a:off x="4650306" y="2791659"/>
            <a:ext cx="4118663" cy="17971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6" name="Zástupný symbol pro zápatí 5"/>
          <p:cNvSpPr>
            <a:spLocks noGrp="1"/>
          </p:cNvSpPr>
          <p:nvPr>
            <p:ph type="ftr" sz="quarter" idx="11"/>
          </p:nvPr>
        </p:nvSpPr>
        <p:spPr/>
        <p:txBody>
          <a:bodyPr/>
          <a:lstStyle/>
          <a:p>
            <a:r>
              <a:rPr lang="en-US" dirty="0"/>
              <a:t>Open Science for you - an introduction series to open science | 8 November 2021</a:t>
            </a:r>
            <a:endParaRPr lang="cs-CZ"/>
          </a:p>
        </p:txBody>
      </p:sp>
      <p:sp>
        <p:nvSpPr>
          <p:cNvPr id="8" name="Zástupný symbol pro obsah 2"/>
          <p:cNvSpPr>
            <a:spLocks noGrp="1"/>
          </p:cNvSpPr>
          <p:nvPr>
            <p:ph sz="half" idx="13"/>
          </p:nvPr>
        </p:nvSpPr>
        <p:spPr>
          <a:xfrm>
            <a:off x="379245" y="1859461"/>
            <a:ext cx="8379190" cy="921663"/>
          </a:xfrm>
        </p:spPr>
        <p:txBody>
          <a:bodyPr/>
          <a:lstStyle>
            <a:lvl1pPr>
              <a:defRPr sz="2800"/>
            </a:lvl1pPr>
            <a:lvl2pPr>
              <a:buClr>
                <a:schemeClr val="accent6"/>
              </a:buCl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p:txBody>
      </p:sp>
      <p:sp>
        <p:nvSpPr>
          <p:cNvPr id="10" name="Zástupný symbol pro číslo snímku 5"/>
          <p:cNvSpPr>
            <a:spLocks noGrp="1"/>
          </p:cNvSpPr>
          <p:nvPr>
            <p:ph type="sldNum" sz="quarter" idx="4"/>
          </p:nvPr>
        </p:nvSpPr>
        <p:spPr>
          <a:xfrm>
            <a:off x="8267523" y="4782012"/>
            <a:ext cx="501449" cy="273844"/>
          </a:xfrm>
          <a:prstGeom prst="rect">
            <a:avLst/>
          </a:prstGeom>
        </p:spPr>
        <p:txBody>
          <a:bodyPr vert="horz" lIns="91440" tIns="45720" rIns="0" bIns="45720" rtlCol="0" anchor="ctr"/>
          <a:lstStyle>
            <a:lvl1pPr algn="r">
              <a:defRPr sz="1200" b="1">
                <a:solidFill>
                  <a:schemeClr val="tx2"/>
                </a:solidFill>
              </a:defRPr>
            </a:lvl1pPr>
          </a:lstStyle>
          <a:p>
            <a:fld id="{AD2B3897-519A-4D24-BC0A-D03F00678031}" type="slidenum">
              <a:rPr lang="cs-CZ" smtClean="0"/>
              <a:pPr/>
              <a:t>‹N°›</a:t>
            </a:fld>
            <a:endParaRPr lang="cs-CZ" dirty="0"/>
          </a:p>
        </p:txBody>
      </p:sp>
    </p:spTree>
    <p:extLst>
      <p:ext uri="{BB962C8B-B14F-4D97-AF65-F5344CB8AC3E}">
        <p14:creationId xmlns:p14="http://schemas.microsoft.com/office/powerpoint/2010/main" val="409110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1 header 2 column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fr-FR"/>
              <a:t>Modifiez le style du titre</a:t>
            </a:r>
            <a:endParaRPr lang="cs-CZ"/>
          </a:p>
        </p:txBody>
      </p:sp>
      <p:sp>
        <p:nvSpPr>
          <p:cNvPr id="3" name="Zástupný symbol pro obsah 2"/>
          <p:cNvSpPr>
            <a:spLocks noGrp="1"/>
          </p:cNvSpPr>
          <p:nvPr>
            <p:ph sz="half" idx="1"/>
          </p:nvPr>
        </p:nvSpPr>
        <p:spPr>
          <a:xfrm>
            <a:off x="377138" y="1707061"/>
            <a:ext cx="4120770" cy="2890222"/>
          </a:xfrm>
        </p:spPr>
        <p:txBody>
          <a:bodyPr/>
          <a:lstStyle>
            <a:lvl1pPr>
              <a:defRPr sz="2800"/>
            </a:lvl1pPr>
            <a:lvl2pPr>
              <a:buClr>
                <a:schemeClr val="accent6"/>
              </a:buClr>
              <a:defRPr sz="2400"/>
            </a:lvl2pPr>
            <a:lvl3pPr>
              <a:defRPr sz="2000"/>
            </a:lvl3pPr>
            <a:lvl4pPr>
              <a:buClr>
                <a:schemeClr val="accent6"/>
              </a:buCl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cs-CZ" dirty="0"/>
          </a:p>
        </p:txBody>
      </p:sp>
      <p:sp>
        <p:nvSpPr>
          <p:cNvPr id="4" name="Zástupný symbol pro obsah 3"/>
          <p:cNvSpPr>
            <a:spLocks noGrp="1"/>
          </p:cNvSpPr>
          <p:nvPr>
            <p:ph sz="half" idx="2"/>
          </p:nvPr>
        </p:nvSpPr>
        <p:spPr>
          <a:xfrm>
            <a:off x="4650306" y="1707061"/>
            <a:ext cx="4118663" cy="2881794"/>
          </a:xfrm>
        </p:spPr>
        <p:txBody>
          <a:bodyPr/>
          <a:lstStyle>
            <a:lvl1pPr>
              <a:defRPr sz="2800"/>
            </a:lvl1pPr>
            <a:lvl2pPr>
              <a:buClr>
                <a:schemeClr val="accent6"/>
              </a:buClr>
              <a:defRPr sz="2400"/>
            </a:lvl2pPr>
            <a:lvl3pPr>
              <a:defRPr sz="2000"/>
            </a:lvl3pPr>
            <a:lvl4pPr>
              <a:buClr>
                <a:schemeClr val="accent6"/>
              </a:buCl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cs-CZ" dirty="0"/>
          </a:p>
        </p:txBody>
      </p:sp>
      <p:sp>
        <p:nvSpPr>
          <p:cNvPr id="6" name="Zástupný symbol pro zápatí 5"/>
          <p:cNvSpPr>
            <a:spLocks noGrp="1"/>
          </p:cNvSpPr>
          <p:nvPr>
            <p:ph type="ftr" sz="quarter" idx="11"/>
          </p:nvPr>
        </p:nvSpPr>
        <p:spPr/>
        <p:txBody>
          <a:bodyPr/>
          <a:lstStyle/>
          <a:p>
            <a:r>
              <a:rPr lang="en-US" dirty="0"/>
              <a:t>Open Science for you - an introduction series to open science | 8 November 2021</a:t>
            </a:r>
            <a:endParaRPr lang="cs-CZ"/>
          </a:p>
        </p:txBody>
      </p:sp>
      <p:sp>
        <p:nvSpPr>
          <p:cNvPr id="9" name="Zástupný symbol pro číslo snímku 5"/>
          <p:cNvSpPr>
            <a:spLocks noGrp="1"/>
          </p:cNvSpPr>
          <p:nvPr>
            <p:ph type="sldNum" sz="quarter" idx="4"/>
          </p:nvPr>
        </p:nvSpPr>
        <p:spPr>
          <a:xfrm>
            <a:off x="8267523" y="4782012"/>
            <a:ext cx="501449" cy="273844"/>
          </a:xfrm>
          <a:prstGeom prst="rect">
            <a:avLst/>
          </a:prstGeom>
        </p:spPr>
        <p:txBody>
          <a:bodyPr vert="horz" lIns="91440" tIns="45720" rIns="0" bIns="45720" rtlCol="0" anchor="ctr"/>
          <a:lstStyle>
            <a:lvl1pPr algn="r">
              <a:defRPr sz="1200" b="1">
                <a:solidFill>
                  <a:schemeClr val="tx2"/>
                </a:solidFill>
              </a:defRPr>
            </a:lvl1pPr>
          </a:lstStyle>
          <a:p>
            <a:fld id="{AD2B3897-519A-4D24-BC0A-D03F00678031}" type="slidenum">
              <a:rPr lang="cs-CZ" smtClean="0"/>
              <a:pPr/>
              <a:t>‹N°›</a:t>
            </a:fld>
            <a:endParaRPr lang="cs-CZ" dirty="0"/>
          </a:p>
        </p:txBody>
      </p:sp>
    </p:spTree>
    <p:extLst>
      <p:ext uri="{BB962C8B-B14F-4D97-AF65-F5344CB8AC3E}">
        <p14:creationId xmlns:p14="http://schemas.microsoft.com/office/powerpoint/2010/main" val="2358318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columns">
    <p:spTree>
      <p:nvGrpSpPr>
        <p:cNvPr id="1" name=""/>
        <p:cNvGrpSpPr/>
        <p:nvPr/>
      </p:nvGrpSpPr>
      <p:grpSpPr>
        <a:xfrm>
          <a:off x="0" y="0"/>
          <a:ext cx="0" cy="0"/>
          <a:chOff x="0" y="0"/>
          <a:chExt cx="0" cy="0"/>
        </a:xfrm>
      </p:grpSpPr>
      <p:sp>
        <p:nvSpPr>
          <p:cNvPr id="2" name="Nadpis 1"/>
          <p:cNvSpPr>
            <a:spLocks noGrp="1"/>
          </p:cNvSpPr>
          <p:nvPr>
            <p:ph type="title"/>
          </p:nvPr>
        </p:nvSpPr>
        <p:spPr>
          <a:xfrm>
            <a:off x="379241" y="1076138"/>
            <a:ext cx="4119018" cy="619928"/>
          </a:xfrm>
        </p:spPr>
        <p:txBody>
          <a:bodyPr/>
          <a:lstStyle/>
          <a:p>
            <a:r>
              <a:rPr lang="fr-FR"/>
              <a:t>Modifiez le style du titre</a:t>
            </a:r>
            <a:endParaRPr lang="cs-CZ" dirty="0"/>
          </a:p>
        </p:txBody>
      </p:sp>
      <p:sp>
        <p:nvSpPr>
          <p:cNvPr id="3" name="Zástupný symbol pro obsah 2"/>
          <p:cNvSpPr>
            <a:spLocks noGrp="1"/>
          </p:cNvSpPr>
          <p:nvPr>
            <p:ph sz="half" idx="1"/>
          </p:nvPr>
        </p:nvSpPr>
        <p:spPr>
          <a:xfrm>
            <a:off x="377138" y="1707061"/>
            <a:ext cx="4120770" cy="2890222"/>
          </a:xfrm>
        </p:spPr>
        <p:txBody>
          <a:bodyPr/>
          <a:lstStyle>
            <a:lvl1pPr>
              <a:defRPr sz="2800"/>
            </a:lvl1pPr>
            <a:lvl2pPr>
              <a:buClr>
                <a:schemeClr val="accent6"/>
              </a:buClr>
              <a:defRPr sz="2400"/>
            </a:lvl2pPr>
            <a:lvl3pPr>
              <a:defRPr sz="2000"/>
            </a:lvl3pPr>
            <a:lvl4pPr>
              <a:buClr>
                <a:schemeClr val="accent6"/>
              </a:buCl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cs-CZ" dirty="0"/>
          </a:p>
        </p:txBody>
      </p:sp>
      <p:sp>
        <p:nvSpPr>
          <p:cNvPr id="4" name="Zástupný symbol pro obsah 3"/>
          <p:cNvSpPr>
            <a:spLocks noGrp="1"/>
          </p:cNvSpPr>
          <p:nvPr>
            <p:ph sz="half" idx="2"/>
          </p:nvPr>
        </p:nvSpPr>
        <p:spPr>
          <a:xfrm>
            <a:off x="4650306" y="1707061"/>
            <a:ext cx="4118663" cy="2881794"/>
          </a:xfrm>
        </p:spPr>
        <p:txBody>
          <a:bodyPr/>
          <a:lstStyle>
            <a:lvl1pPr>
              <a:defRPr sz="2800"/>
            </a:lvl1pPr>
            <a:lvl2pPr>
              <a:buClr>
                <a:schemeClr val="accent6"/>
              </a:buClr>
              <a:defRPr sz="2400"/>
            </a:lvl2pPr>
            <a:lvl3pPr>
              <a:defRPr sz="2000"/>
            </a:lvl3pPr>
            <a:lvl4pPr>
              <a:buClr>
                <a:schemeClr val="accent6"/>
              </a:buCl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cs-CZ" dirty="0"/>
          </a:p>
        </p:txBody>
      </p:sp>
      <p:sp>
        <p:nvSpPr>
          <p:cNvPr id="6" name="Zástupný symbol pro zápatí 5"/>
          <p:cNvSpPr>
            <a:spLocks noGrp="1"/>
          </p:cNvSpPr>
          <p:nvPr>
            <p:ph type="ftr" sz="quarter" idx="11"/>
          </p:nvPr>
        </p:nvSpPr>
        <p:spPr/>
        <p:txBody>
          <a:bodyPr/>
          <a:lstStyle/>
          <a:p>
            <a:r>
              <a:rPr lang="en-US" dirty="0"/>
              <a:t>Open Science for you - an introduction series to open science | 8 November 2021</a:t>
            </a:r>
            <a:endParaRPr lang="cs-CZ"/>
          </a:p>
        </p:txBody>
      </p:sp>
      <p:sp>
        <p:nvSpPr>
          <p:cNvPr id="11" name="Zástupný symbol pro číslo snímku 5"/>
          <p:cNvSpPr>
            <a:spLocks noGrp="1"/>
          </p:cNvSpPr>
          <p:nvPr>
            <p:ph type="sldNum" sz="quarter" idx="4"/>
          </p:nvPr>
        </p:nvSpPr>
        <p:spPr>
          <a:xfrm>
            <a:off x="8267523" y="4782012"/>
            <a:ext cx="501449" cy="273844"/>
          </a:xfrm>
          <a:prstGeom prst="rect">
            <a:avLst/>
          </a:prstGeom>
        </p:spPr>
        <p:txBody>
          <a:bodyPr vert="horz" lIns="91440" tIns="45720" rIns="0" bIns="45720" rtlCol="0" anchor="ctr"/>
          <a:lstStyle>
            <a:lvl1pPr algn="r">
              <a:defRPr sz="1200" b="1">
                <a:solidFill>
                  <a:schemeClr val="tx2"/>
                </a:solidFill>
              </a:defRPr>
            </a:lvl1pPr>
          </a:lstStyle>
          <a:p>
            <a:fld id="{AD2B3897-519A-4D24-BC0A-D03F00678031}" type="slidenum">
              <a:rPr lang="cs-CZ" smtClean="0"/>
              <a:pPr/>
              <a:t>‹N°›</a:t>
            </a:fld>
            <a:endParaRPr lang="cs-CZ" dirty="0"/>
          </a:p>
        </p:txBody>
      </p:sp>
    </p:spTree>
    <p:extLst>
      <p:ext uri="{BB962C8B-B14F-4D97-AF65-F5344CB8AC3E}">
        <p14:creationId xmlns:p14="http://schemas.microsoft.com/office/powerpoint/2010/main" val="2611866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 column + photo/table/graph">
    <p:spTree>
      <p:nvGrpSpPr>
        <p:cNvPr id="1" name=""/>
        <p:cNvGrpSpPr/>
        <p:nvPr/>
      </p:nvGrpSpPr>
      <p:grpSpPr>
        <a:xfrm>
          <a:off x="0" y="0"/>
          <a:ext cx="0" cy="0"/>
          <a:chOff x="0" y="0"/>
          <a:chExt cx="0" cy="0"/>
        </a:xfrm>
      </p:grpSpPr>
      <p:sp>
        <p:nvSpPr>
          <p:cNvPr id="2" name="Nadpis 1"/>
          <p:cNvSpPr>
            <a:spLocks noGrp="1"/>
          </p:cNvSpPr>
          <p:nvPr>
            <p:ph type="title"/>
          </p:nvPr>
        </p:nvSpPr>
        <p:spPr>
          <a:xfrm>
            <a:off x="379241" y="1076138"/>
            <a:ext cx="4123232" cy="619928"/>
          </a:xfrm>
        </p:spPr>
        <p:txBody>
          <a:bodyPr/>
          <a:lstStyle/>
          <a:p>
            <a:r>
              <a:rPr lang="fr-FR"/>
              <a:t>Modifiez le style du titre</a:t>
            </a:r>
            <a:endParaRPr lang="cs-CZ" dirty="0"/>
          </a:p>
        </p:txBody>
      </p:sp>
      <p:sp>
        <p:nvSpPr>
          <p:cNvPr id="3" name="Zástupný symbol pro obsah 2"/>
          <p:cNvSpPr>
            <a:spLocks noGrp="1"/>
          </p:cNvSpPr>
          <p:nvPr>
            <p:ph sz="half" idx="1"/>
          </p:nvPr>
        </p:nvSpPr>
        <p:spPr>
          <a:xfrm>
            <a:off x="377138" y="1707061"/>
            <a:ext cx="4120770" cy="2890222"/>
          </a:xfrm>
        </p:spPr>
        <p:txBody>
          <a:bodyPr/>
          <a:lstStyle>
            <a:lvl1pPr>
              <a:defRPr sz="2800"/>
            </a:lvl1pPr>
            <a:lvl2pPr>
              <a:buClr>
                <a:schemeClr val="accent6"/>
              </a:buClr>
              <a:defRPr sz="2400"/>
            </a:lvl2pPr>
            <a:lvl3pPr>
              <a:defRPr sz="2000"/>
            </a:lvl3pPr>
            <a:lvl4pPr>
              <a:buClr>
                <a:schemeClr val="accent6"/>
              </a:buCl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cs-CZ" dirty="0"/>
          </a:p>
        </p:txBody>
      </p:sp>
      <p:sp>
        <p:nvSpPr>
          <p:cNvPr id="4" name="Zástupný symbol pro obsah 3"/>
          <p:cNvSpPr>
            <a:spLocks noGrp="1"/>
          </p:cNvSpPr>
          <p:nvPr>
            <p:ph sz="half" idx="2"/>
          </p:nvPr>
        </p:nvSpPr>
        <p:spPr>
          <a:xfrm>
            <a:off x="4650306" y="1125091"/>
            <a:ext cx="4118663" cy="3280464"/>
          </a:xfrm>
        </p:spPr>
        <p:txBody>
          <a:bodyPr/>
          <a:lstStyle>
            <a:lvl1pPr marL="0"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p:txBody>
      </p:sp>
      <p:sp>
        <p:nvSpPr>
          <p:cNvPr id="6" name="Zástupný symbol pro zápatí 5"/>
          <p:cNvSpPr>
            <a:spLocks noGrp="1"/>
          </p:cNvSpPr>
          <p:nvPr>
            <p:ph type="ftr" sz="quarter" idx="11"/>
          </p:nvPr>
        </p:nvSpPr>
        <p:spPr/>
        <p:txBody>
          <a:bodyPr/>
          <a:lstStyle/>
          <a:p>
            <a:r>
              <a:rPr lang="en-US" dirty="0"/>
              <a:t>Open Science for you - an introduction series to open science | 8 November 2021</a:t>
            </a:r>
            <a:endParaRPr lang="cs-CZ"/>
          </a:p>
        </p:txBody>
      </p:sp>
      <p:sp>
        <p:nvSpPr>
          <p:cNvPr id="9" name="Zástupný symbol pro číslo snímku 5"/>
          <p:cNvSpPr>
            <a:spLocks noGrp="1"/>
          </p:cNvSpPr>
          <p:nvPr>
            <p:ph type="sldNum" sz="quarter" idx="4"/>
          </p:nvPr>
        </p:nvSpPr>
        <p:spPr>
          <a:xfrm>
            <a:off x="8267523" y="4782012"/>
            <a:ext cx="501449" cy="273844"/>
          </a:xfrm>
          <a:prstGeom prst="rect">
            <a:avLst/>
          </a:prstGeom>
        </p:spPr>
        <p:txBody>
          <a:bodyPr vert="horz" lIns="91440" tIns="45720" rIns="0" bIns="45720" rtlCol="0" anchor="ctr"/>
          <a:lstStyle>
            <a:lvl1pPr algn="r">
              <a:defRPr sz="1200" b="1">
                <a:solidFill>
                  <a:schemeClr val="tx2"/>
                </a:solidFill>
              </a:defRPr>
            </a:lvl1pPr>
          </a:lstStyle>
          <a:p>
            <a:fld id="{AD2B3897-519A-4D24-BC0A-D03F00678031}" type="slidenum">
              <a:rPr lang="cs-CZ" smtClean="0"/>
              <a:pPr/>
              <a:t>‹N°›</a:t>
            </a:fld>
            <a:endParaRPr lang="cs-CZ" dirty="0"/>
          </a:p>
        </p:txBody>
      </p:sp>
    </p:spTree>
    <p:extLst>
      <p:ext uri="{BB962C8B-B14F-4D97-AF65-F5344CB8AC3E}">
        <p14:creationId xmlns:p14="http://schemas.microsoft.com/office/powerpoint/2010/main" val="1970878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Photo/table/graph + 1 column">
    <p:spTree>
      <p:nvGrpSpPr>
        <p:cNvPr id="1" name=""/>
        <p:cNvGrpSpPr/>
        <p:nvPr/>
      </p:nvGrpSpPr>
      <p:grpSpPr>
        <a:xfrm>
          <a:off x="0" y="0"/>
          <a:ext cx="0" cy="0"/>
          <a:chOff x="0" y="0"/>
          <a:chExt cx="0" cy="0"/>
        </a:xfrm>
      </p:grpSpPr>
      <p:sp>
        <p:nvSpPr>
          <p:cNvPr id="2" name="Nadpis 1"/>
          <p:cNvSpPr>
            <a:spLocks noGrp="1"/>
          </p:cNvSpPr>
          <p:nvPr>
            <p:ph type="title"/>
          </p:nvPr>
        </p:nvSpPr>
        <p:spPr>
          <a:xfrm>
            <a:off x="4654166" y="1080352"/>
            <a:ext cx="4123232" cy="619928"/>
          </a:xfrm>
        </p:spPr>
        <p:txBody>
          <a:bodyPr/>
          <a:lstStyle/>
          <a:p>
            <a:r>
              <a:rPr lang="fr-FR"/>
              <a:t>Modifiez le style du titre</a:t>
            </a:r>
            <a:endParaRPr lang="cs-CZ" dirty="0"/>
          </a:p>
        </p:txBody>
      </p:sp>
      <p:sp>
        <p:nvSpPr>
          <p:cNvPr id="3" name="Zástupný symbol pro obsah 2"/>
          <p:cNvSpPr>
            <a:spLocks noGrp="1"/>
          </p:cNvSpPr>
          <p:nvPr>
            <p:ph sz="half" idx="1"/>
          </p:nvPr>
        </p:nvSpPr>
        <p:spPr>
          <a:xfrm>
            <a:off x="4652063" y="1711275"/>
            <a:ext cx="4120770" cy="2890222"/>
          </a:xfrm>
        </p:spPr>
        <p:txBody>
          <a:bodyPr/>
          <a:lstStyle>
            <a:lvl1pPr>
              <a:defRPr sz="2800"/>
            </a:lvl1pPr>
            <a:lvl2pPr>
              <a:buClr>
                <a:schemeClr val="accent6"/>
              </a:buClr>
              <a:defRPr sz="2400"/>
            </a:lvl2pPr>
            <a:lvl3pPr>
              <a:defRPr sz="2000"/>
            </a:lvl3pPr>
            <a:lvl4pPr>
              <a:buClr>
                <a:schemeClr val="accent6"/>
              </a:buCl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cs-CZ" dirty="0"/>
          </a:p>
        </p:txBody>
      </p:sp>
      <p:sp>
        <p:nvSpPr>
          <p:cNvPr id="4" name="Zástupný symbol pro obsah 3"/>
          <p:cNvSpPr>
            <a:spLocks noGrp="1"/>
          </p:cNvSpPr>
          <p:nvPr>
            <p:ph sz="half" idx="2"/>
          </p:nvPr>
        </p:nvSpPr>
        <p:spPr>
          <a:xfrm>
            <a:off x="385915" y="1129305"/>
            <a:ext cx="4118663" cy="3280464"/>
          </a:xfrm>
        </p:spPr>
        <p:txBody>
          <a:bodyPr/>
          <a:lstStyle>
            <a:lvl1pPr marL="0"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p:txBody>
      </p:sp>
      <p:sp>
        <p:nvSpPr>
          <p:cNvPr id="6" name="Zástupný symbol pro zápatí 5"/>
          <p:cNvSpPr>
            <a:spLocks noGrp="1"/>
          </p:cNvSpPr>
          <p:nvPr>
            <p:ph type="ftr" sz="quarter" idx="11"/>
          </p:nvPr>
        </p:nvSpPr>
        <p:spPr/>
        <p:txBody>
          <a:bodyPr/>
          <a:lstStyle/>
          <a:p>
            <a:r>
              <a:rPr lang="en-US" dirty="0"/>
              <a:t>Open Science for you - an introduction series to open science | 8 November 2021</a:t>
            </a:r>
            <a:endParaRPr lang="cs-CZ"/>
          </a:p>
        </p:txBody>
      </p:sp>
      <p:sp>
        <p:nvSpPr>
          <p:cNvPr id="9" name="Zástupný symbol pro číslo snímku 5"/>
          <p:cNvSpPr>
            <a:spLocks noGrp="1"/>
          </p:cNvSpPr>
          <p:nvPr>
            <p:ph type="sldNum" sz="quarter" idx="4"/>
          </p:nvPr>
        </p:nvSpPr>
        <p:spPr>
          <a:xfrm>
            <a:off x="8267523" y="4782012"/>
            <a:ext cx="501449" cy="273844"/>
          </a:xfrm>
          <a:prstGeom prst="rect">
            <a:avLst/>
          </a:prstGeom>
        </p:spPr>
        <p:txBody>
          <a:bodyPr vert="horz" lIns="91440" tIns="45720" rIns="0" bIns="45720" rtlCol="0" anchor="ctr"/>
          <a:lstStyle>
            <a:lvl1pPr algn="r">
              <a:defRPr sz="1200" b="1">
                <a:solidFill>
                  <a:schemeClr val="tx2"/>
                </a:solidFill>
              </a:defRPr>
            </a:lvl1pPr>
          </a:lstStyle>
          <a:p>
            <a:fld id="{AD2B3897-519A-4D24-BC0A-D03F00678031}" type="slidenum">
              <a:rPr lang="cs-CZ" smtClean="0"/>
              <a:pPr/>
              <a:t>‹N°›</a:t>
            </a:fld>
            <a:endParaRPr lang="cs-CZ" dirty="0"/>
          </a:p>
        </p:txBody>
      </p:sp>
    </p:spTree>
    <p:extLst>
      <p:ext uri="{BB962C8B-B14F-4D97-AF65-F5344CB8AC3E}">
        <p14:creationId xmlns:p14="http://schemas.microsoft.com/office/powerpoint/2010/main" val="1682583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359228" y="2112204"/>
            <a:ext cx="6477703" cy="1259361"/>
          </a:xfrm>
          <a:prstGeom prst="rect">
            <a:avLst/>
          </a:prstGeom>
        </p:spPr>
        <p:txBody>
          <a:bodyPr>
            <a:normAutofit/>
          </a:bodyPr>
          <a:lstStyle>
            <a:lvl1pPr algn="l">
              <a:lnSpc>
                <a:spcPts val="4600"/>
              </a:lnSpc>
              <a:defRPr sz="4600" b="1">
                <a:solidFill>
                  <a:schemeClr val="bg1"/>
                </a:solidFill>
              </a:defRPr>
            </a:lvl1pPr>
          </a:lstStyle>
          <a:p>
            <a:r>
              <a:rPr lang="cs-CZ" dirty="0"/>
              <a:t>Kliknutím lze upravit styl.</a:t>
            </a:r>
          </a:p>
        </p:txBody>
      </p:sp>
      <p:sp>
        <p:nvSpPr>
          <p:cNvPr id="3" name="Podnadpis 2"/>
          <p:cNvSpPr>
            <a:spLocks noGrp="1"/>
          </p:cNvSpPr>
          <p:nvPr>
            <p:ph type="subTitle" idx="1"/>
          </p:nvPr>
        </p:nvSpPr>
        <p:spPr>
          <a:xfrm>
            <a:off x="358175" y="3321284"/>
            <a:ext cx="6476650" cy="789305"/>
          </a:xfrm>
          <a:prstGeom prst="rect">
            <a:avLst/>
          </a:prstGeom>
        </p:spPr>
        <p:txBody>
          <a:bodyPr>
            <a:normAutofit/>
          </a:bodyPr>
          <a:lstStyle>
            <a:lvl1pPr marL="0" indent="0" algn="l">
              <a:lnSpc>
                <a:spcPts val="2200"/>
              </a:lnSpc>
              <a:spcBef>
                <a:spcPts val="0"/>
              </a:spcBef>
              <a:buNone/>
              <a:defRPr sz="2200" b="1">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a:t>Kliknutím lze upravit styl předlohy.</a:t>
            </a:r>
          </a:p>
        </p:txBody>
      </p:sp>
      <p:sp>
        <p:nvSpPr>
          <p:cNvPr id="5" name="Zástupný symbol pro zápatí 4"/>
          <p:cNvSpPr>
            <a:spLocks noGrp="1"/>
          </p:cNvSpPr>
          <p:nvPr>
            <p:ph type="ftr" sz="quarter" idx="11"/>
          </p:nvPr>
        </p:nvSpPr>
        <p:spPr>
          <a:xfrm>
            <a:off x="357824" y="4286887"/>
            <a:ext cx="6474894" cy="651716"/>
          </a:xfrm>
          <a:prstGeom prst="rect">
            <a:avLst/>
          </a:prstGeom>
        </p:spPr>
        <p:txBody>
          <a:bodyPr anchor="t" anchorCtr="0"/>
          <a:lstStyle>
            <a:lvl1pPr algn="l">
              <a:defRPr sz="1050" b="1">
                <a:solidFill>
                  <a:schemeClr val="bg2"/>
                </a:solidFill>
              </a:defRPr>
            </a:lvl1pPr>
          </a:lstStyle>
          <a:p>
            <a:r>
              <a:rPr lang="en-US" dirty="0"/>
              <a:t>Open Science for you - an introduction series to open science | 8 November 2021</a:t>
            </a:r>
            <a:endParaRPr lang="cs-CZ" dirty="0"/>
          </a:p>
        </p:txBody>
      </p:sp>
    </p:spTree>
    <p:extLst>
      <p:ext uri="{BB962C8B-B14F-4D97-AF65-F5344CB8AC3E}">
        <p14:creationId xmlns:p14="http://schemas.microsoft.com/office/powerpoint/2010/main" val="3638334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vmlDrawing" Target="../drawings/vmlDrawing2.vml"/><Relationship Id="rId7"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7.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tags" Target="../tags/tag3.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A568096B-9D0F-4744-B366-DAB16280A22D}"/>
              </a:ext>
            </a:extLst>
          </p:cNvPr>
          <p:cNvGraphicFramePr>
            <a:graphicFrameLocks noChangeAspect="1"/>
          </p:cNvGraphicFramePr>
          <p:nvPr userDrawn="1">
            <p:custDataLst>
              <p:tags r:id="rId9"/>
            </p:custDataLst>
            <p:extLst>
              <p:ext uri="{D42A27DB-BD31-4B8C-83A1-F6EECF244321}">
                <p14:modId xmlns:p14="http://schemas.microsoft.com/office/powerpoint/2010/main" val="40874784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44" name="think-cell Folie" r:id="rId10" imgW="473" imgH="473" progId="TCLayout.ActiveDocument.1">
                  <p:embed/>
                </p:oleObj>
              </mc:Choice>
              <mc:Fallback>
                <p:oleObj name="think-cell Folie" r:id="rId10" imgW="473" imgH="473" progId="TCLayout.ActiveDocument.1">
                  <p:embed/>
                  <p:pic>
                    <p:nvPicPr>
                      <p:cNvPr id="6" name="Objekt 5" hidden="1">
                        <a:extLst>
                          <a:ext uri="{FF2B5EF4-FFF2-40B4-BE49-F238E27FC236}">
                            <a16:creationId xmlns:a16="http://schemas.microsoft.com/office/drawing/2014/main" id="{A568096B-9D0F-4744-B366-DAB16280A22D}"/>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Zástupný symbol pro nadpis 1"/>
          <p:cNvSpPr>
            <a:spLocks noGrp="1"/>
          </p:cNvSpPr>
          <p:nvPr>
            <p:ph type="title"/>
          </p:nvPr>
        </p:nvSpPr>
        <p:spPr>
          <a:xfrm>
            <a:off x="379240" y="1076138"/>
            <a:ext cx="8391835" cy="619928"/>
          </a:xfrm>
          <a:prstGeom prst="rect">
            <a:avLst/>
          </a:prstGeom>
        </p:spPr>
        <p:txBody>
          <a:bodyPr vert="horz" lIns="91440" tIns="45720" rIns="91440" bIns="45720" rtlCol="0" anchor="t" anchorCtr="0">
            <a:normAutofit/>
          </a:bodyPr>
          <a:lstStyle/>
          <a:p>
            <a:r>
              <a:rPr lang="cs-CZ" dirty="0"/>
              <a:t>Kliknutím lze upravit styl.</a:t>
            </a:r>
          </a:p>
        </p:txBody>
      </p:sp>
      <p:sp>
        <p:nvSpPr>
          <p:cNvPr id="3" name="Zástupný symbol pro text 2"/>
          <p:cNvSpPr>
            <a:spLocks noGrp="1"/>
          </p:cNvSpPr>
          <p:nvPr>
            <p:ph type="body" idx="1"/>
          </p:nvPr>
        </p:nvSpPr>
        <p:spPr>
          <a:xfrm>
            <a:off x="381348" y="1693952"/>
            <a:ext cx="8387622" cy="2892796"/>
          </a:xfrm>
          <a:prstGeom prst="rect">
            <a:avLst/>
          </a:prstGeom>
        </p:spPr>
        <p:txBody>
          <a:bodyPr vert="horz" lIns="91440" tIns="45720" rIns="91440" bIns="45720" rtlCol="0">
            <a:normAutofit/>
          </a:bodyPr>
          <a:lstStyle/>
          <a:p>
            <a:pPr lvl="0"/>
            <a:r>
              <a:rPr lang="cs-CZ" dirty="0"/>
              <a:t>Kliknutím lze upravit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5" name="Zástupný symbol pro zápatí 4"/>
          <p:cNvSpPr>
            <a:spLocks noGrp="1"/>
          </p:cNvSpPr>
          <p:nvPr>
            <p:ph type="ftr" sz="quarter" idx="3"/>
          </p:nvPr>
        </p:nvSpPr>
        <p:spPr>
          <a:xfrm>
            <a:off x="379243" y="4782012"/>
            <a:ext cx="7884067" cy="273844"/>
          </a:xfrm>
          <a:prstGeom prst="rect">
            <a:avLst/>
          </a:prstGeom>
        </p:spPr>
        <p:txBody>
          <a:bodyPr vert="horz" lIns="91440" tIns="45720" rIns="91440" bIns="45720" rtlCol="0" anchor="ctr"/>
          <a:lstStyle>
            <a:lvl1pPr algn="l">
              <a:defRPr sz="1050">
                <a:solidFill>
                  <a:schemeClr val="accent6"/>
                </a:solidFill>
              </a:defRPr>
            </a:lvl1pPr>
          </a:lstStyle>
          <a:p>
            <a:r>
              <a:rPr lang="en-US" dirty="0"/>
              <a:t>Open Science for you - an introduction series to open science | 8 November 2021</a:t>
            </a:r>
            <a:endParaRPr lang="cs-CZ" dirty="0"/>
          </a:p>
        </p:txBody>
      </p:sp>
      <p:sp>
        <p:nvSpPr>
          <p:cNvPr id="9" name="Zástupný symbol pro číslo snímku 5"/>
          <p:cNvSpPr>
            <a:spLocks noGrp="1"/>
          </p:cNvSpPr>
          <p:nvPr>
            <p:ph type="sldNum" sz="quarter" idx="4"/>
          </p:nvPr>
        </p:nvSpPr>
        <p:spPr>
          <a:xfrm>
            <a:off x="8267523" y="4782012"/>
            <a:ext cx="501449" cy="273844"/>
          </a:xfrm>
          <a:prstGeom prst="rect">
            <a:avLst/>
          </a:prstGeom>
        </p:spPr>
        <p:txBody>
          <a:bodyPr vert="horz" lIns="91440" tIns="45720" rIns="0" bIns="45720" rtlCol="0" anchor="ctr"/>
          <a:lstStyle>
            <a:lvl1pPr algn="r">
              <a:defRPr sz="1200" b="1">
                <a:solidFill>
                  <a:schemeClr val="tx2"/>
                </a:solidFill>
              </a:defRPr>
            </a:lvl1pPr>
          </a:lstStyle>
          <a:p>
            <a:fld id="{AD2B3897-519A-4D24-BC0A-D03F00678031}" type="slidenum">
              <a:rPr lang="cs-CZ" smtClean="0"/>
              <a:pPr/>
              <a:t>‹N°›</a:t>
            </a:fld>
            <a:endParaRPr lang="cs-CZ" dirty="0"/>
          </a:p>
        </p:txBody>
      </p:sp>
      <p:pic>
        <p:nvPicPr>
          <p:cNvPr id="10" name="Obrázek 9"/>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69794" y="0"/>
            <a:ext cx="1239921" cy="538733"/>
          </a:xfrm>
          <a:prstGeom prst="rect">
            <a:avLst/>
          </a:prstGeom>
        </p:spPr>
      </p:pic>
    </p:spTree>
    <p:extLst>
      <p:ext uri="{BB962C8B-B14F-4D97-AF65-F5344CB8AC3E}">
        <p14:creationId xmlns:p14="http://schemas.microsoft.com/office/powerpoint/2010/main" val="594028959"/>
      </p:ext>
    </p:extLst>
  </p:cSld>
  <p:clrMap bg1="lt1" tx1="dk1" bg2="lt2" tx2="dk2" accent1="accent1" accent2="accent2" accent3="accent3" accent4="accent4" accent5="accent5" accent6="accent6" hlink="hlink" folHlink="folHlink"/>
  <p:sldLayoutIdLst>
    <p:sldLayoutId id="2147483650" r:id="rId1"/>
    <p:sldLayoutId id="2147483663" r:id="rId2"/>
    <p:sldLayoutId id="2147483652" r:id="rId3"/>
    <p:sldLayoutId id="2147483664" r:id="rId4"/>
    <p:sldLayoutId id="2147483662" r:id="rId5"/>
    <p:sldLayoutId id="2147483665" r:id="rId6"/>
  </p:sldLayoutIdLst>
  <p:hf sldNum="0" hdr="0" ftr="0" dt="0"/>
  <p:txStyles>
    <p:titleStyle>
      <a:lvl1pPr algn="l" defTabSz="914400" rtl="0" eaLnBrk="1" latinLnBrk="0" hangingPunct="1">
        <a:spcBef>
          <a:spcPct val="0"/>
        </a:spcBef>
        <a:buNone/>
        <a:defRPr sz="2200" b="1" kern="1200">
          <a:solidFill>
            <a:schemeClr val="tx1"/>
          </a:solidFill>
          <a:latin typeface="+mj-lt"/>
          <a:ea typeface="+mj-ea"/>
          <a:cs typeface="+mj-cs"/>
        </a:defRPr>
      </a:lvl1pPr>
    </p:titleStyle>
    <p:bodyStyle>
      <a:lvl1pPr marL="268288" indent="-268288" algn="l" defTabSz="914400" rtl="0" eaLnBrk="1" latinLnBrk="0" hangingPunct="1">
        <a:spcBef>
          <a:spcPct val="20000"/>
        </a:spcBef>
        <a:buClr>
          <a:schemeClr val="tx2"/>
        </a:buClr>
        <a:buFont typeface="Wingdings" panose="05000000000000000000" pitchFamily="2" charset="2"/>
        <a:buChar char="§"/>
        <a:defRPr sz="2400" kern="1200">
          <a:solidFill>
            <a:schemeClr val="tx1"/>
          </a:solidFill>
          <a:latin typeface="+mn-lt"/>
          <a:ea typeface="+mn-ea"/>
          <a:cs typeface="+mn-cs"/>
        </a:defRPr>
      </a:lvl1pPr>
      <a:lvl2pPr marL="719138" indent="-261938" algn="l" defTabSz="914400" rtl="0" eaLnBrk="1" latinLnBrk="0" hangingPunct="1">
        <a:spcBef>
          <a:spcPct val="20000"/>
        </a:spcBef>
        <a:buClr>
          <a:schemeClr val="accent6"/>
        </a:buClr>
        <a:buFont typeface="Wingdings" panose="05000000000000000000" pitchFamily="2" charset="2"/>
        <a:buChar char="§"/>
        <a:tabLst/>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anose="05000000000000000000" pitchFamily="2" charset="2"/>
        <a:buChar char="§"/>
        <a:defRPr sz="1800" kern="1200">
          <a:solidFill>
            <a:schemeClr val="tx1"/>
          </a:solidFill>
          <a:latin typeface="+mn-lt"/>
          <a:ea typeface="+mn-ea"/>
          <a:cs typeface="+mn-cs"/>
        </a:defRPr>
      </a:lvl3pPr>
      <a:lvl4pPr marL="1614488" indent="-242888" algn="l" defTabSz="914400" rtl="0" eaLnBrk="1" latinLnBrk="0" hangingPunct="1">
        <a:spcBef>
          <a:spcPct val="20000"/>
        </a:spcBef>
        <a:buClr>
          <a:schemeClr val="accent6"/>
        </a:buClr>
        <a:buFont typeface="Wingdings" panose="05000000000000000000" pitchFamily="2" charset="2"/>
        <a:buChar char="§"/>
        <a:defRPr sz="1600" kern="1200">
          <a:solidFill>
            <a:schemeClr val="tx1"/>
          </a:solidFill>
          <a:latin typeface="+mn-lt"/>
          <a:ea typeface="+mn-ea"/>
          <a:cs typeface="+mn-cs"/>
        </a:defRPr>
      </a:lvl4pPr>
      <a:lvl5pPr marL="2062163" indent="-233363" algn="l" defTabSz="914400" rtl="0" eaLnBrk="1" latinLnBrk="0" hangingPunct="1">
        <a:spcBef>
          <a:spcPct val="20000"/>
        </a:spcBef>
        <a:buClr>
          <a:schemeClr val="tx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F1C91640-2129-4C39-A237-3481CA99EE3B}"/>
              </a:ext>
            </a:extLst>
          </p:cNvPr>
          <p:cNvGraphicFramePr>
            <a:graphicFrameLocks noChangeAspect="1"/>
          </p:cNvGraphicFramePr>
          <p:nvPr userDrawn="1">
            <p:custDataLst>
              <p:tags r:id="rId4"/>
            </p:custDataLst>
            <p:extLst>
              <p:ext uri="{D42A27DB-BD31-4B8C-83A1-F6EECF244321}">
                <p14:modId xmlns:p14="http://schemas.microsoft.com/office/powerpoint/2010/main" val="31553463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68" name="think-cell Folie" r:id="rId5" imgW="473" imgH="473" progId="TCLayout.ActiveDocument.1">
                  <p:embed/>
                </p:oleObj>
              </mc:Choice>
              <mc:Fallback>
                <p:oleObj name="think-cell Folie" r:id="rId5" imgW="473" imgH="473" progId="TCLayout.ActiveDocument.1">
                  <p:embed/>
                  <p:pic>
                    <p:nvPicPr>
                      <p:cNvPr id="2" name="Objekt 1" hidden="1">
                        <a:extLst>
                          <a:ext uri="{FF2B5EF4-FFF2-40B4-BE49-F238E27FC236}">
                            <a16:creationId xmlns:a16="http://schemas.microsoft.com/office/drawing/2014/main" id="{F1C91640-2129-4C39-A237-3481CA99EE3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7" name="Obrázek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7189470" cy="5143500"/>
          </a:xfrm>
          <a:prstGeom prst="rect">
            <a:avLst/>
          </a:prstGeom>
        </p:spPr>
      </p:pic>
      <p:pic>
        <p:nvPicPr>
          <p:cNvPr id="8" name="Obrázek 7"/>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189470" y="0"/>
            <a:ext cx="1954530" cy="5143499"/>
          </a:xfrm>
          <a:prstGeom prst="rect">
            <a:avLst/>
          </a:prstGeom>
        </p:spPr>
      </p:pic>
      <p:pic>
        <p:nvPicPr>
          <p:cNvPr id="6" name="Obrázek 5"/>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491922" y="0"/>
            <a:ext cx="2361586" cy="1026087"/>
          </a:xfrm>
          <a:prstGeom prst="rect">
            <a:avLst/>
          </a:prstGeom>
        </p:spPr>
      </p:pic>
    </p:spTree>
    <p:extLst>
      <p:ext uri="{BB962C8B-B14F-4D97-AF65-F5344CB8AC3E}">
        <p14:creationId xmlns:p14="http://schemas.microsoft.com/office/powerpoint/2010/main" val="3608231265"/>
      </p:ext>
    </p:extLst>
  </p:cSld>
  <p:clrMap bg1="lt1" tx1="dk1" bg2="lt2" tx2="dk2" accent1="accent1" accent2="accent2" accent3="accent3" accent4="accent4" accent5="accent5" accent6="accent6" hlink="hlink" folHlink="folHlink"/>
  <p:sldLayoutIdLst>
    <p:sldLayoutId id="2147483661"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gif"/></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5.svg"/></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www.science-ensemble.org/en/"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hyperlink" Target="https://fr.m.wikipedia.org/wiki/Fichier:2019-07-21_-_Vodafone_5G_Standort_Hattstedt1.jpg" TargetMode="Externa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hyperlink" Target="http://istockphoto.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hyperlink" Target="https://www.science-metrix.com/sites/default/files/science-metrix/publications/science-metrix_open_access_availability_scientific_publications_report.pdf" TargetMode="External"/><Relationship Id="rId3" Type="http://schemas.openxmlformats.org/officeDocument/2006/relationships/slideLayout" Target="../slideLayouts/slideLayout1.xml"/><Relationship Id="rId7" Type="http://schemas.openxmlformats.org/officeDocument/2006/relationships/hyperlink" Target="https://libguides.hull.ac.uk/bibliometrics/indicators" TargetMode="Externa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notesSlide" Target="../notesSlides/notesSlide32.xml"/><Relationship Id="rId9" Type="http://schemas.openxmlformats.org/officeDocument/2006/relationships/hyperlink" Target="https://www.cos.io/about/news/new-measure-rates-quality-research-journals-policies-promote-transparency-and-reproducibility"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hyperlink" Target="https://4euplus.eu/4EU-273.html"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hyperlink" Target="https://www.theatlantic.com/magazine/archive/1945/07/as-we-may-think/303881/"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59228" y="1026348"/>
            <a:ext cx="6477703" cy="1259361"/>
          </a:xfrm>
        </p:spPr>
        <p:txBody>
          <a:bodyPr>
            <a:noAutofit/>
          </a:bodyPr>
          <a:lstStyle/>
          <a:p>
            <a:r>
              <a:rPr lang="fr-FR" sz="2000" dirty="0"/>
              <a:t>Impact of </a:t>
            </a:r>
            <a:r>
              <a:rPr lang="fr-FR" sz="2000" dirty="0" err="1"/>
              <a:t>Research</a:t>
            </a:r>
            <a:r>
              <a:rPr lang="fr-FR" sz="2000" dirty="0"/>
              <a:t> on society &amp; </a:t>
            </a:r>
            <a:r>
              <a:rPr lang="fr-FR" sz="2000" dirty="0" err="1"/>
              <a:t>Bibliometrics</a:t>
            </a:r>
            <a:endParaRPr lang="fr-FR" sz="2000" dirty="0"/>
          </a:p>
        </p:txBody>
      </p:sp>
      <p:sp>
        <p:nvSpPr>
          <p:cNvPr id="3" name="Sous-titre 2"/>
          <p:cNvSpPr>
            <a:spLocks noGrp="1"/>
          </p:cNvSpPr>
          <p:nvPr>
            <p:ph type="subTitle" idx="1"/>
          </p:nvPr>
        </p:nvSpPr>
        <p:spPr>
          <a:xfrm>
            <a:off x="356068" y="3726543"/>
            <a:ext cx="6476650" cy="789305"/>
          </a:xfrm>
        </p:spPr>
        <p:txBody>
          <a:bodyPr>
            <a:normAutofit/>
          </a:bodyPr>
          <a:lstStyle/>
          <a:p>
            <a:r>
              <a:rPr lang="fr-FR" sz="1600" dirty="0" smtClean="0"/>
              <a:t>Sébastien </a:t>
            </a:r>
            <a:r>
              <a:rPr lang="fr-FR" sz="1600" dirty="0"/>
              <a:t>Perrin</a:t>
            </a:r>
            <a:r>
              <a:rPr lang="de-DE" sz="1600" dirty="0"/>
              <a:t>, Sorbonne </a:t>
            </a:r>
            <a:r>
              <a:rPr lang="de-DE" sz="1600" dirty="0" smtClean="0"/>
              <a:t>University</a:t>
            </a:r>
          </a:p>
          <a:p>
            <a:r>
              <a:rPr lang="de-DE" sz="1600" dirty="0"/>
              <a:t>Kristell Roser, Sorbonne </a:t>
            </a:r>
            <a:r>
              <a:rPr lang="de-DE" sz="1600" dirty="0" smtClean="0"/>
              <a:t>University</a:t>
            </a:r>
            <a:endParaRPr lang="en-US" sz="1600" dirty="0"/>
          </a:p>
        </p:txBody>
      </p:sp>
      <p:sp>
        <p:nvSpPr>
          <p:cNvPr id="4" name="Fußzeilenplatzhalter 1"/>
          <p:cNvSpPr>
            <a:spLocks noGrp="1"/>
          </p:cNvSpPr>
          <p:nvPr>
            <p:ph type="ftr" sz="quarter" idx="11"/>
          </p:nvPr>
        </p:nvSpPr>
        <p:spPr>
          <a:xfrm>
            <a:off x="357824" y="4286887"/>
            <a:ext cx="6474894" cy="651716"/>
          </a:xfrm>
        </p:spPr>
        <p:txBody>
          <a:bodyPr/>
          <a:lstStyle/>
          <a:p>
            <a:r>
              <a:rPr lang="en-US" dirty="0"/>
              <a:t>Open Science for you - An Introduction Series to Open Science | </a:t>
            </a:r>
            <a:r>
              <a:rPr lang="en-US" dirty="0" smtClean="0"/>
              <a:t>4 July 2022</a:t>
            </a:r>
            <a:endParaRPr lang="cs-CZ" dirty="0"/>
          </a:p>
        </p:txBody>
      </p:sp>
      <p:sp>
        <p:nvSpPr>
          <p:cNvPr id="5" name="ZoneTexte 4"/>
          <p:cNvSpPr txBox="1"/>
          <p:nvPr/>
        </p:nvSpPr>
        <p:spPr>
          <a:xfrm>
            <a:off x="356068" y="2063657"/>
            <a:ext cx="6698757" cy="1077218"/>
          </a:xfrm>
          <a:prstGeom prst="rect">
            <a:avLst/>
          </a:prstGeom>
          <a:noFill/>
        </p:spPr>
        <p:txBody>
          <a:bodyPr wrap="none" rtlCol="0">
            <a:spAutoFit/>
          </a:bodyPr>
          <a:lstStyle/>
          <a:p>
            <a:r>
              <a:rPr lang="fr-FR" sz="1600" dirty="0" err="1" smtClean="0">
                <a:solidFill>
                  <a:schemeClr val="bg1"/>
                </a:solidFill>
              </a:rPr>
              <a:t>Thank</a:t>
            </a:r>
            <a:r>
              <a:rPr lang="fr-FR" sz="1600" dirty="0" smtClean="0">
                <a:solidFill>
                  <a:schemeClr val="bg1"/>
                </a:solidFill>
              </a:rPr>
              <a:t> </a:t>
            </a:r>
            <a:r>
              <a:rPr lang="fr-FR" sz="1600" dirty="0" err="1" smtClean="0">
                <a:solidFill>
                  <a:schemeClr val="bg1"/>
                </a:solidFill>
              </a:rPr>
              <a:t>you</a:t>
            </a:r>
            <a:r>
              <a:rPr lang="fr-FR" sz="1600" dirty="0" smtClean="0">
                <a:solidFill>
                  <a:schemeClr val="bg1"/>
                </a:solidFill>
              </a:rPr>
              <a:t> for </a:t>
            </a:r>
            <a:r>
              <a:rPr lang="fr-FR" sz="1600" dirty="0" err="1" smtClean="0">
                <a:solidFill>
                  <a:schemeClr val="bg1"/>
                </a:solidFill>
              </a:rPr>
              <a:t>joining</a:t>
            </a:r>
            <a:r>
              <a:rPr lang="fr-FR" sz="1600" dirty="0" smtClean="0">
                <a:solidFill>
                  <a:schemeClr val="bg1"/>
                </a:solidFill>
              </a:rPr>
              <a:t> us.</a:t>
            </a:r>
          </a:p>
          <a:p>
            <a:r>
              <a:rPr lang="fr-FR" sz="1600" dirty="0" smtClean="0">
                <a:solidFill>
                  <a:schemeClr val="bg1"/>
                </a:solidFill>
              </a:rPr>
              <a:t>The </a:t>
            </a:r>
            <a:r>
              <a:rPr lang="fr-FR" sz="1600" dirty="0" err="1" smtClean="0">
                <a:solidFill>
                  <a:schemeClr val="bg1"/>
                </a:solidFill>
              </a:rPr>
              <a:t>presentation</a:t>
            </a:r>
            <a:r>
              <a:rPr lang="fr-FR" sz="1600" dirty="0" smtClean="0">
                <a:solidFill>
                  <a:schemeClr val="bg1"/>
                </a:solidFill>
              </a:rPr>
              <a:t> </a:t>
            </a:r>
            <a:r>
              <a:rPr lang="fr-FR" sz="1600" dirty="0" err="1" smtClean="0">
                <a:solidFill>
                  <a:schemeClr val="bg1"/>
                </a:solidFill>
              </a:rPr>
              <a:t>will</a:t>
            </a:r>
            <a:r>
              <a:rPr lang="fr-FR" sz="1600" dirty="0" smtClean="0">
                <a:solidFill>
                  <a:schemeClr val="bg1"/>
                </a:solidFill>
              </a:rPr>
              <a:t> </a:t>
            </a:r>
            <a:r>
              <a:rPr lang="fr-FR" sz="1600" dirty="0" err="1" smtClean="0">
                <a:solidFill>
                  <a:schemeClr val="bg1"/>
                </a:solidFill>
              </a:rPr>
              <a:t>start</a:t>
            </a:r>
            <a:r>
              <a:rPr lang="fr-FR" sz="1600" dirty="0" smtClean="0">
                <a:solidFill>
                  <a:schemeClr val="bg1"/>
                </a:solidFill>
              </a:rPr>
              <a:t> in few minutes.</a:t>
            </a:r>
          </a:p>
          <a:p>
            <a:r>
              <a:rPr lang="fr-FR" sz="1600" dirty="0" smtClean="0">
                <a:solidFill>
                  <a:schemeClr val="bg1"/>
                </a:solidFill>
              </a:rPr>
              <a:t>As </a:t>
            </a:r>
            <a:r>
              <a:rPr lang="fr-FR" sz="1600" dirty="0" err="1" smtClean="0">
                <a:solidFill>
                  <a:schemeClr val="bg1"/>
                </a:solidFill>
              </a:rPr>
              <a:t>it</a:t>
            </a:r>
            <a:r>
              <a:rPr lang="fr-FR" sz="1600" dirty="0" smtClean="0">
                <a:solidFill>
                  <a:schemeClr val="bg1"/>
                </a:solidFill>
              </a:rPr>
              <a:t> </a:t>
            </a:r>
            <a:r>
              <a:rPr lang="fr-FR" sz="1600" dirty="0" err="1" smtClean="0">
                <a:solidFill>
                  <a:schemeClr val="bg1"/>
                </a:solidFill>
              </a:rPr>
              <a:t>will</a:t>
            </a:r>
            <a:r>
              <a:rPr lang="fr-FR" sz="1600" dirty="0" smtClean="0">
                <a:solidFill>
                  <a:schemeClr val="bg1"/>
                </a:solidFill>
              </a:rPr>
              <a:t> </a:t>
            </a:r>
            <a:r>
              <a:rPr lang="fr-FR" sz="1600" dirty="0" err="1" smtClean="0">
                <a:solidFill>
                  <a:schemeClr val="bg1"/>
                </a:solidFill>
              </a:rPr>
              <a:t>be</a:t>
            </a:r>
            <a:r>
              <a:rPr lang="fr-FR" sz="1600" dirty="0" smtClean="0">
                <a:solidFill>
                  <a:schemeClr val="bg1"/>
                </a:solidFill>
              </a:rPr>
              <a:t> </a:t>
            </a:r>
            <a:r>
              <a:rPr lang="fr-FR" sz="1600" dirty="0" err="1" smtClean="0">
                <a:solidFill>
                  <a:schemeClr val="bg1"/>
                </a:solidFill>
              </a:rPr>
              <a:t>registered</a:t>
            </a:r>
            <a:r>
              <a:rPr lang="fr-FR" sz="1600" dirty="0" smtClean="0">
                <a:solidFill>
                  <a:schemeClr val="bg1"/>
                </a:solidFill>
              </a:rPr>
              <a:t>, </a:t>
            </a:r>
            <a:r>
              <a:rPr lang="fr-FR" sz="1600" dirty="0" err="1" smtClean="0">
                <a:solidFill>
                  <a:schemeClr val="bg1"/>
                </a:solidFill>
              </a:rPr>
              <a:t>please</a:t>
            </a:r>
            <a:r>
              <a:rPr lang="fr-FR" sz="1600" dirty="0" smtClean="0">
                <a:solidFill>
                  <a:schemeClr val="bg1"/>
                </a:solidFill>
              </a:rPr>
              <a:t> </a:t>
            </a:r>
            <a:r>
              <a:rPr lang="fr-FR" sz="1600" dirty="0" err="1" smtClean="0">
                <a:solidFill>
                  <a:schemeClr val="bg1"/>
                </a:solidFill>
              </a:rPr>
              <a:t>turn</a:t>
            </a:r>
            <a:r>
              <a:rPr lang="fr-FR" sz="1600" dirty="0" smtClean="0">
                <a:solidFill>
                  <a:schemeClr val="bg1"/>
                </a:solidFill>
              </a:rPr>
              <a:t> off </a:t>
            </a:r>
            <a:r>
              <a:rPr lang="fr-FR" sz="1600" dirty="0" err="1" smtClean="0">
                <a:solidFill>
                  <a:schemeClr val="bg1"/>
                </a:solidFill>
              </a:rPr>
              <a:t>your</a:t>
            </a:r>
            <a:r>
              <a:rPr lang="fr-FR" sz="1600" dirty="0" smtClean="0">
                <a:solidFill>
                  <a:schemeClr val="bg1"/>
                </a:solidFill>
              </a:rPr>
              <a:t> microphone.</a:t>
            </a:r>
          </a:p>
          <a:p>
            <a:r>
              <a:rPr lang="fr-FR" sz="1600" dirty="0" smtClean="0">
                <a:solidFill>
                  <a:schemeClr val="bg1"/>
                </a:solidFill>
              </a:rPr>
              <a:t>Due to the </a:t>
            </a:r>
            <a:r>
              <a:rPr lang="fr-FR" sz="1600" dirty="0" err="1" smtClean="0">
                <a:solidFill>
                  <a:schemeClr val="bg1"/>
                </a:solidFill>
              </a:rPr>
              <a:t>big</a:t>
            </a:r>
            <a:r>
              <a:rPr lang="fr-FR" sz="1600" dirty="0" smtClean="0">
                <a:solidFill>
                  <a:schemeClr val="bg1"/>
                </a:solidFill>
              </a:rPr>
              <a:t> </a:t>
            </a:r>
            <a:r>
              <a:rPr lang="fr-FR" sz="1600" dirty="0" err="1" smtClean="0">
                <a:solidFill>
                  <a:schemeClr val="bg1"/>
                </a:solidFill>
              </a:rPr>
              <a:t>numbers</a:t>
            </a:r>
            <a:r>
              <a:rPr lang="fr-FR" sz="1600" dirty="0" smtClean="0">
                <a:solidFill>
                  <a:schemeClr val="bg1"/>
                </a:solidFill>
              </a:rPr>
              <a:t> of participants, </a:t>
            </a:r>
            <a:r>
              <a:rPr lang="fr-FR" sz="1600" dirty="0" err="1" smtClean="0">
                <a:solidFill>
                  <a:schemeClr val="bg1"/>
                </a:solidFill>
              </a:rPr>
              <a:t>please</a:t>
            </a:r>
            <a:r>
              <a:rPr lang="fr-FR" sz="1600" dirty="0">
                <a:solidFill>
                  <a:schemeClr val="bg1"/>
                </a:solidFill>
              </a:rPr>
              <a:t> </a:t>
            </a:r>
            <a:r>
              <a:rPr lang="fr-FR" sz="1600" dirty="0" smtClean="0">
                <a:solidFill>
                  <a:schemeClr val="bg1"/>
                </a:solidFill>
              </a:rPr>
              <a:t>switch off </a:t>
            </a:r>
            <a:r>
              <a:rPr lang="fr-FR" sz="1600" dirty="0" err="1" smtClean="0">
                <a:solidFill>
                  <a:schemeClr val="bg1"/>
                </a:solidFill>
              </a:rPr>
              <a:t>your</a:t>
            </a:r>
            <a:r>
              <a:rPr lang="fr-FR" sz="1600" dirty="0" smtClean="0">
                <a:solidFill>
                  <a:schemeClr val="bg1"/>
                </a:solidFill>
              </a:rPr>
              <a:t> camera. </a:t>
            </a:r>
            <a:endParaRPr lang="fr-FR" sz="1600" dirty="0">
              <a:solidFill>
                <a:schemeClr val="bg1"/>
              </a:solidFill>
            </a:endParaRPr>
          </a:p>
        </p:txBody>
      </p:sp>
    </p:spTree>
    <p:extLst>
      <p:ext uri="{BB962C8B-B14F-4D97-AF65-F5344CB8AC3E}">
        <p14:creationId xmlns:p14="http://schemas.microsoft.com/office/powerpoint/2010/main" val="40064289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Science and Economy: making science profitable</a:t>
            </a:r>
          </a:p>
        </p:txBody>
      </p:sp>
      <p:sp>
        <p:nvSpPr>
          <p:cNvPr id="3" name="Espace réservé du contenu 2"/>
          <p:cNvSpPr>
            <a:spLocks noGrp="1"/>
          </p:cNvSpPr>
          <p:nvPr>
            <p:ph idx="1"/>
          </p:nvPr>
        </p:nvSpPr>
        <p:spPr>
          <a:xfrm>
            <a:off x="381348" y="1693952"/>
            <a:ext cx="7986138" cy="2892796"/>
          </a:xfrm>
        </p:spPr>
        <p:txBody>
          <a:bodyPr>
            <a:normAutofit/>
          </a:bodyPr>
          <a:lstStyle/>
          <a:p>
            <a:r>
              <a:rPr lang="en-US" sz="1800" dirty="0"/>
              <a:t>Bayh-Dole Act (1980): US universities are allowed to own and sell patents</a:t>
            </a:r>
          </a:p>
          <a:p>
            <a:r>
              <a:rPr lang="en-US" sz="1800" dirty="0"/>
              <a:t>Rise of the big scientific publishers in the 1960s-1970s</a:t>
            </a:r>
          </a:p>
          <a:p>
            <a:r>
              <a:rPr lang="en-US" sz="1800" dirty="0"/>
              <a:t>The Lisbon Strategy for the European Union (2000)</a:t>
            </a:r>
          </a:p>
          <a:p>
            <a:pPr lvl="1"/>
            <a:r>
              <a:rPr lang="en-US" sz="1400" dirty="0"/>
              <a:t>The </a:t>
            </a:r>
            <a:r>
              <a:rPr lang="en-US" sz="1400" dirty="0">
                <a:solidFill>
                  <a:srgbClr val="FF0000"/>
                </a:solidFill>
              </a:rPr>
              <a:t>“knowledge-based economy”</a:t>
            </a:r>
            <a:r>
              <a:rPr lang="en-US" sz="1400" dirty="0"/>
              <a:t>: innovation is considered as the motor for growth</a:t>
            </a:r>
          </a:p>
          <a:p>
            <a:pPr marL="457200" lvl="1" indent="0">
              <a:buNone/>
            </a:pPr>
            <a:endParaRPr lang="en-US" sz="1400" dirty="0"/>
          </a:p>
        </p:txBody>
      </p:sp>
      <p:grpSp>
        <p:nvGrpSpPr>
          <p:cNvPr id="7" name="Groupe 6">
            <a:extLst>
              <a:ext uri="{FF2B5EF4-FFF2-40B4-BE49-F238E27FC236}">
                <a16:creationId xmlns:a16="http://schemas.microsoft.com/office/drawing/2014/main" id="{B324F4EF-2535-7848-998A-8967D294D920}"/>
              </a:ext>
            </a:extLst>
          </p:cNvPr>
          <p:cNvGrpSpPr/>
          <p:nvPr/>
        </p:nvGrpSpPr>
        <p:grpSpPr>
          <a:xfrm>
            <a:off x="2905438" y="3131550"/>
            <a:ext cx="3728771" cy="1606902"/>
            <a:chOff x="2905438" y="3131550"/>
            <a:chExt cx="3728771" cy="1606902"/>
          </a:xfrm>
        </p:grpSpPr>
        <p:pic>
          <p:nvPicPr>
            <p:cNvPr id="5" name="Image 4">
              <a:extLst>
                <a:ext uri="{FF2B5EF4-FFF2-40B4-BE49-F238E27FC236}">
                  <a16:creationId xmlns:a16="http://schemas.microsoft.com/office/drawing/2014/main" id="{5D8A12D4-25D6-CA4D-A806-56A6933031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2515" b="18671"/>
            <a:stretch/>
          </p:blipFill>
          <p:spPr>
            <a:xfrm>
              <a:off x="2905438" y="3131551"/>
              <a:ext cx="3502739" cy="1606901"/>
            </a:xfrm>
            <a:prstGeom prst="rect">
              <a:avLst/>
            </a:prstGeom>
          </p:spPr>
        </p:pic>
        <p:sp>
          <p:nvSpPr>
            <p:cNvPr id="6" name="ZoneTexte 5">
              <a:extLst>
                <a:ext uri="{FF2B5EF4-FFF2-40B4-BE49-F238E27FC236}">
                  <a16:creationId xmlns:a16="http://schemas.microsoft.com/office/drawing/2014/main" id="{9FEBB0E7-7DEE-164B-A0FC-3B6F62554062}"/>
                </a:ext>
              </a:extLst>
            </p:cNvPr>
            <p:cNvSpPr txBox="1"/>
            <p:nvPr/>
          </p:nvSpPr>
          <p:spPr>
            <a:xfrm rot="16200000">
              <a:off x="5717742" y="3821985"/>
              <a:ext cx="1606901" cy="226032"/>
            </a:xfrm>
            <a:prstGeom prst="rect">
              <a:avLst/>
            </a:prstGeom>
          </p:spPr>
          <p:txBody>
            <a:bodyPr vert="horz" wrap="square" lIns="91440" tIns="45720" rIns="91440" bIns="45720" rtlCol="0" anchor="t" anchorCtr="0">
              <a:normAutofit fontScale="62500" lnSpcReduction="20000"/>
            </a:bodyPr>
            <a:lstStyle/>
            <a:p>
              <a:r>
                <a:rPr lang="fr-FR" sz="800" dirty="0"/>
                <a:t>Patent </a:t>
              </a:r>
              <a:r>
                <a:rPr lang="fr-FR" sz="800" dirty="0" err="1"/>
                <a:t>law</a:t>
              </a:r>
              <a:r>
                <a:rPr lang="fr-FR" sz="800" dirty="0"/>
                <a:t> by Nick Youngson CC BY-SA 3.0 Pix4free</a:t>
              </a:r>
            </a:p>
          </p:txBody>
        </p:sp>
      </p:grpSp>
      <p:pic>
        <p:nvPicPr>
          <p:cNvPr id="9" name="Image 8">
            <a:extLst>
              <a:ext uri="{FF2B5EF4-FFF2-40B4-BE49-F238E27FC236}">
                <a16:creationId xmlns:a16="http://schemas.microsoft.com/office/drawing/2014/main" id="{9E18C041-5F75-7A40-B3B9-C728B50BA7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53198" y="3201397"/>
            <a:ext cx="1114288" cy="1231257"/>
          </a:xfrm>
          <a:prstGeom prst="rect">
            <a:avLst/>
          </a:prstGeom>
        </p:spPr>
      </p:pic>
      <p:pic>
        <p:nvPicPr>
          <p:cNvPr id="11" name="Image 10">
            <a:extLst>
              <a:ext uri="{FF2B5EF4-FFF2-40B4-BE49-F238E27FC236}">
                <a16:creationId xmlns:a16="http://schemas.microsoft.com/office/drawing/2014/main" id="{FC7A464F-E740-E040-B00B-0A0E8C5AC6C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518" t="19128" r="2518" b="19213"/>
          <a:stretch/>
        </p:blipFill>
        <p:spPr>
          <a:xfrm>
            <a:off x="576200" y="3351909"/>
            <a:ext cx="1796092" cy="1166183"/>
          </a:xfrm>
          <a:prstGeom prst="rect">
            <a:avLst/>
          </a:prstGeom>
        </p:spPr>
      </p:pic>
    </p:spTree>
    <p:extLst>
      <p:ext uri="{BB962C8B-B14F-4D97-AF65-F5344CB8AC3E}">
        <p14:creationId xmlns:p14="http://schemas.microsoft.com/office/powerpoint/2010/main" val="13286874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9240" y="697584"/>
            <a:ext cx="8391835" cy="998482"/>
          </a:xfrm>
        </p:spPr>
        <p:txBody>
          <a:bodyPr/>
          <a:lstStyle/>
          <a:p>
            <a:r>
              <a:rPr lang="en-US" dirty="0"/>
              <a:t>Claiming Science as a common good</a:t>
            </a:r>
          </a:p>
        </p:txBody>
      </p:sp>
      <p:sp>
        <p:nvSpPr>
          <p:cNvPr id="3" name="Espace réservé du contenu 2"/>
          <p:cNvSpPr>
            <a:spLocks noGrp="1"/>
          </p:cNvSpPr>
          <p:nvPr>
            <p:ph idx="1"/>
          </p:nvPr>
        </p:nvSpPr>
        <p:spPr>
          <a:xfrm>
            <a:off x="381348" y="1442301"/>
            <a:ext cx="8389728" cy="3144447"/>
          </a:xfrm>
        </p:spPr>
        <p:txBody>
          <a:bodyPr>
            <a:normAutofit/>
          </a:bodyPr>
          <a:lstStyle/>
          <a:p>
            <a:r>
              <a:rPr lang="en-US" sz="1800" dirty="0"/>
              <a:t>Rise of a </a:t>
            </a:r>
            <a:r>
              <a:rPr lang="en-US" sz="1800" dirty="0">
                <a:solidFill>
                  <a:srgbClr val="FF0000"/>
                </a:solidFill>
              </a:rPr>
              <a:t>new conception of knowledge</a:t>
            </a:r>
            <a:r>
              <a:rPr lang="en-US" sz="1800" dirty="0"/>
              <a:t>: Free software (1985), Creative Commons (2001), Wikipedia (2001)</a:t>
            </a:r>
          </a:p>
          <a:p>
            <a:r>
              <a:rPr lang="en-US" sz="1800" dirty="0"/>
              <a:t>Public Library of Science launched through a petition (2001), Budapest conference (2001), Berlin Declaration on Open Access (2003)</a:t>
            </a:r>
          </a:p>
          <a:p>
            <a:r>
              <a:rPr lang="en-US" sz="1800" dirty="0" smtClean="0"/>
              <a:t>Early </a:t>
            </a:r>
            <a:r>
              <a:rPr lang="en-US" sz="1800" dirty="0" smtClean="0">
                <a:solidFill>
                  <a:srgbClr val="FF0000"/>
                </a:solidFill>
              </a:rPr>
              <a:t>open repositories / publishing platforms </a:t>
            </a:r>
            <a:r>
              <a:rPr lang="en-US" sz="1800" dirty="0"/>
              <a:t>: </a:t>
            </a:r>
            <a:r>
              <a:rPr lang="en-US" sz="1800" dirty="0" err="1"/>
              <a:t>arXiV</a:t>
            </a:r>
            <a:r>
              <a:rPr lang="en-US" sz="1800" dirty="0"/>
              <a:t> (1991), </a:t>
            </a:r>
            <a:r>
              <a:rPr lang="en-US" sz="1800" dirty="0" err="1" smtClean="0"/>
              <a:t>SciELO</a:t>
            </a:r>
            <a:r>
              <a:rPr lang="en-US" sz="1800" dirty="0" smtClean="0"/>
              <a:t> (1997), HAL </a:t>
            </a:r>
            <a:r>
              <a:rPr lang="en-US" sz="1800" dirty="0"/>
              <a:t>(2001)…</a:t>
            </a:r>
          </a:p>
        </p:txBody>
      </p:sp>
      <p:pic>
        <p:nvPicPr>
          <p:cNvPr id="5" name="Graphique 4">
            <a:extLst>
              <a:ext uri="{FF2B5EF4-FFF2-40B4-BE49-F238E27FC236}">
                <a16:creationId xmlns:a16="http://schemas.microsoft.com/office/drawing/2014/main" id="{F7A8FD5E-B8EA-6644-A3CA-CFEDCCDCC16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2826292" y="3443467"/>
            <a:ext cx="3497729" cy="1399092"/>
          </a:xfrm>
          <a:prstGeom prst="rect">
            <a:avLst/>
          </a:prstGeom>
        </p:spPr>
      </p:pic>
      <p:pic>
        <p:nvPicPr>
          <p:cNvPr id="7" name="Image 6">
            <a:extLst>
              <a:ext uri="{FF2B5EF4-FFF2-40B4-BE49-F238E27FC236}">
                <a16:creationId xmlns:a16="http://schemas.microsoft.com/office/drawing/2014/main" id="{BD359345-215B-304F-8EBB-9963DC780D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04156" y="3771346"/>
            <a:ext cx="1510639" cy="815402"/>
          </a:xfrm>
          <a:prstGeom prst="rect">
            <a:avLst/>
          </a:prstGeom>
        </p:spPr>
      </p:pic>
      <p:pic>
        <p:nvPicPr>
          <p:cNvPr id="9" name="Image 8">
            <a:extLst>
              <a:ext uri="{FF2B5EF4-FFF2-40B4-BE49-F238E27FC236}">
                <a16:creationId xmlns:a16="http://schemas.microsoft.com/office/drawing/2014/main" id="{32528D64-B590-F849-9768-82F3B6310DA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0885" y="3455069"/>
            <a:ext cx="1465869" cy="1465869"/>
          </a:xfrm>
          <a:prstGeom prst="rect">
            <a:avLst/>
          </a:prstGeom>
        </p:spPr>
      </p:pic>
    </p:spTree>
    <p:extLst>
      <p:ext uri="{BB962C8B-B14F-4D97-AF65-F5344CB8AC3E}">
        <p14:creationId xmlns:p14="http://schemas.microsoft.com/office/powerpoint/2010/main" val="12009576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Opening</a:t>
            </a:r>
            <a:r>
              <a:rPr lang="fr-FR" dirty="0"/>
              <a:t> </a:t>
            </a:r>
            <a:r>
              <a:rPr lang="fr-FR" dirty="0" smtClean="0"/>
              <a:t>Science: a new </a:t>
            </a:r>
            <a:r>
              <a:rPr lang="fr-FR" dirty="0" err="1" smtClean="0"/>
              <a:t>paradigm</a:t>
            </a:r>
            <a:endParaRPr lang="fr-FR" dirty="0"/>
          </a:p>
        </p:txBody>
      </p:sp>
      <p:sp>
        <p:nvSpPr>
          <p:cNvPr id="3" name="Espace réservé du contenu 2"/>
          <p:cNvSpPr>
            <a:spLocks noGrp="1"/>
          </p:cNvSpPr>
          <p:nvPr>
            <p:ph idx="1"/>
          </p:nvPr>
        </p:nvSpPr>
        <p:spPr>
          <a:xfrm>
            <a:off x="381349" y="1693952"/>
            <a:ext cx="8389726" cy="2892796"/>
          </a:xfrm>
        </p:spPr>
        <p:txBody>
          <a:bodyPr/>
          <a:lstStyle/>
          <a:p>
            <a:r>
              <a:rPr lang="fr-FR" dirty="0" err="1"/>
              <a:t>Academic</a:t>
            </a:r>
            <a:r>
              <a:rPr lang="fr-FR" dirty="0"/>
              <a:t> world </a:t>
            </a:r>
            <a:r>
              <a:rPr lang="fr-FR" dirty="0" err="1"/>
              <a:t>is</a:t>
            </a:r>
            <a:r>
              <a:rPr lang="fr-FR" dirty="0"/>
              <a:t> </a:t>
            </a:r>
            <a:r>
              <a:rPr lang="fr-FR" dirty="0" err="1"/>
              <a:t>turned</a:t>
            </a:r>
            <a:r>
              <a:rPr lang="fr-FR" dirty="0"/>
              <a:t> </a:t>
            </a:r>
            <a:r>
              <a:rPr lang="fr-FR" dirty="0" err="1"/>
              <a:t>towards</a:t>
            </a:r>
            <a:r>
              <a:rPr lang="fr-FR" dirty="0"/>
              <a:t> </a:t>
            </a:r>
            <a:r>
              <a:rPr lang="fr-FR" dirty="0" smtClean="0"/>
              <a:t>society</a:t>
            </a:r>
            <a:endParaRPr lang="fr-FR" dirty="0"/>
          </a:p>
          <a:p>
            <a:r>
              <a:rPr lang="en-US" dirty="0"/>
              <a:t>Openness and transparency make research outputs and outcomes better</a:t>
            </a:r>
            <a:endParaRPr lang="fr-FR" dirty="0"/>
          </a:p>
        </p:txBody>
      </p:sp>
      <p:pic>
        <p:nvPicPr>
          <p:cNvPr id="4" name="Image 3"/>
          <p:cNvPicPr>
            <a:picLocks noChangeAspect="1"/>
          </p:cNvPicPr>
          <p:nvPr/>
        </p:nvPicPr>
        <p:blipFill rotWithShape="1">
          <a:blip r:embed="rId3">
            <a:extLst>
              <a:ext uri="{28A0092B-C50C-407E-A947-70E740481C1C}">
                <a14:useLocalDpi xmlns:a14="http://schemas.microsoft.com/office/drawing/2010/main" val="0"/>
              </a:ext>
            </a:extLst>
          </a:blip>
          <a:srcRect r="5132" b="39408"/>
          <a:stretch/>
        </p:blipFill>
        <p:spPr>
          <a:xfrm>
            <a:off x="2192904" y="3140350"/>
            <a:ext cx="4764505" cy="1521536"/>
          </a:xfrm>
          <a:prstGeom prst="rect">
            <a:avLst/>
          </a:prstGeom>
        </p:spPr>
      </p:pic>
      <p:sp>
        <p:nvSpPr>
          <p:cNvPr id="5" name="ZoneTexte 4"/>
          <p:cNvSpPr txBox="1"/>
          <p:nvPr/>
        </p:nvSpPr>
        <p:spPr>
          <a:xfrm>
            <a:off x="3912043" y="4661886"/>
            <a:ext cx="3101026" cy="201189"/>
          </a:xfrm>
          <a:prstGeom prst="rect">
            <a:avLst/>
          </a:prstGeom>
        </p:spPr>
        <p:txBody>
          <a:bodyPr vert="horz" wrap="square" lIns="91440" tIns="45720" rIns="91440" bIns="45720" rtlCol="0" anchor="t" anchorCtr="0">
            <a:noAutofit/>
          </a:bodyPr>
          <a:lstStyle/>
          <a:p>
            <a:r>
              <a:rPr lang="fr-FR" sz="800" dirty="0" smtClean="0"/>
              <a:t>The National Plan for Open Science </a:t>
            </a:r>
            <a:r>
              <a:rPr lang="fr-FR" sz="800" dirty="0" err="1" smtClean="0"/>
              <a:t>launched</a:t>
            </a:r>
            <a:r>
              <a:rPr lang="fr-FR" sz="800" dirty="0" smtClean="0"/>
              <a:t> in France in 2018</a:t>
            </a:r>
          </a:p>
        </p:txBody>
      </p:sp>
    </p:spTree>
    <p:extLst>
      <p:ext uri="{BB962C8B-B14F-4D97-AF65-F5344CB8AC3E}">
        <p14:creationId xmlns:p14="http://schemas.microsoft.com/office/powerpoint/2010/main" val="1459208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Beyond </a:t>
            </a:r>
            <a:r>
              <a:rPr lang="fr-FR" dirty="0" err="1"/>
              <a:t>communicating</a:t>
            </a:r>
            <a:r>
              <a:rPr lang="fr-FR" dirty="0"/>
              <a:t> Science</a:t>
            </a:r>
          </a:p>
        </p:txBody>
      </p:sp>
      <p:sp>
        <p:nvSpPr>
          <p:cNvPr id="3" name="Espace réservé du contenu 2"/>
          <p:cNvSpPr>
            <a:spLocks noGrp="1"/>
          </p:cNvSpPr>
          <p:nvPr>
            <p:ph idx="1"/>
          </p:nvPr>
        </p:nvSpPr>
        <p:spPr>
          <a:xfrm>
            <a:off x="381347" y="1693952"/>
            <a:ext cx="8389727" cy="2892796"/>
          </a:xfrm>
        </p:spPr>
        <p:txBody>
          <a:bodyPr>
            <a:normAutofit/>
          </a:bodyPr>
          <a:lstStyle/>
          <a:p>
            <a:r>
              <a:rPr lang="fr-FR" sz="1800" dirty="0"/>
              <a:t>Society </a:t>
            </a:r>
            <a:r>
              <a:rPr lang="fr-FR" sz="1800" dirty="0" err="1"/>
              <a:t>demands</a:t>
            </a:r>
            <a:r>
              <a:rPr lang="fr-FR" sz="1800" dirty="0"/>
              <a:t> to </a:t>
            </a:r>
            <a:r>
              <a:rPr lang="fr-FR" sz="1800" dirty="0" err="1"/>
              <a:t>understand</a:t>
            </a:r>
            <a:r>
              <a:rPr lang="fr-FR" sz="1800" dirty="0"/>
              <a:t> and </a:t>
            </a:r>
            <a:r>
              <a:rPr lang="fr-FR" sz="1800" dirty="0" err="1"/>
              <a:t>sometimes</a:t>
            </a:r>
            <a:r>
              <a:rPr lang="fr-FR" sz="1800" dirty="0"/>
              <a:t> to </a:t>
            </a:r>
            <a:r>
              <a:rPr lang="fr-FR" sz="1800" dirty="0" err="1"/>
              <a:t>be</a:t>
            </a:r>
            <a:r>
              <a:rPr lang="fr-FR" sz="1800" dirty="0"/>
              <a:t> </a:t>
            </a:r>
            <a:r>
              <a:rPr lang="fr-FR" sz="1800" dirty="0" err="1"/>
              <a:t>involved</a:t>
            </a:r>
            <a:endParaRPr lang="fr-FR" sz="1800" dirty="0"/>
          </a:p>
          <a:p>
            <a:r>
              <a:rPr lang="fr-FR" sz="1800" dirty="0" err="1" smtClean="0"/>
              <a:t>With</a:t>
            </a:r>
            <a:r>
              <a:rPr lang="fr-FR" sz="1800" dirty="0" smtClean="0"/>
              <a:t> the internet, </a:t>
            </a:r>
            <a:r>
              <a:rPr lang="fr-FR" sz="1800" dirty="0" err="1" smtClean="0"/>
              <a:t>there</a:t>
            </a:r>
            <a:r>
              <a:rPr lang="fr-FR" sz="1800" dirty="0" smtClean="0"/>
              <a:t> are </a:t>
            </a:r>
            <a:r>
              <a:rPr lang="fr-FR" sz="1800" dirty="0" err="1" smtClean="0"/>
              <a:t>many</a:t>
            </a:r>
            <a:r>
              <a:rPr lang="fr-FR" sz="1800" dirty="0" smtClean="0"/>
              <a:t> </a:t>
            </a:r>
            <a:r>
              <a:rPr lang="fr-FR" sz="1800" dirty="0" err="1" smtClean="0"/>
              <a:t>opportunities</a:t>
            </a:r>
            <a:r>
              <a:rPr lang="fr-FR" sz="1800" dirty="0" smtClean="0"/>
              <a:t> for the public to </a:t>
            </a:r>
            <a:r>
              <a:rPr lang="fr-FR" sz="1800" dirty="0" err="1" smtClean="0"/>
              <a:t>be</a:t>
            </a:r>
            <a:r>
              <a:rPr lang="fr-FR" sz="1800" dirty="0" smtClean="0"/>
              <a:t> </a:t>
            </a:r>
            <a:r>
              <a:rPr lang="fr-FR" sz="1800" dirty="0" err="1" smtClean="0"/>
              <a:t>aware</a:t>
            </a:r>
            <a:r>
              <a:rPr lang="fr-FR" sz="1800" dirty="0" smtClean="0"/>
              <a:t> of science </a:t>
            </a:r>
            <a:r>
              <a:rPr lang="fr-FR" sz="1800" dirty="0" err="1" smtClean="0"/>
              <a:t>processes</a:t>
            </a:r>
            <a:r>
              <a:rPr lang="fr-FR" sz="1800" dirty="0" smtClean="0"/>
              <a:t> and </a:t>
            </a:r>
            <a:r>
              <a:rPr lang="fr-FR" sz="1800" dirty="0" err="1" smtClean="0"/>
              <a:t>findings</a:t>
            </a:r>
            <a:r>
              <a:rPr lang="fr-FR" sz="1800" dirty="0" smtClean="0"/>
              <a:t> (</a:t>
            </a:r>
            <a:r>
              <a:rPr lang="fr-FR" sz="1800" dirty="0" err="1" smtClean="0"/>
              <a:t>videos</a:t>
            </a:r>
            <a:r>
              <a:rPr lang="fr-FR" sz="1800" dirty="0" smtClean="0"/>
              <a:t>, </a:t>
            </a:r>
            <a:r>
              <a:rPr lang="fr-FR" sz="1800" dirty="0" err="1" smtClean="0"/>
              <a:t>blogging</a:t>
            </a:r>
            <a:r>
              <a:rPr lang="fr-FR" sz="1800" dirty="0" smtClean="0"/>
              <a:t>, social network, </a:t>
            </a:r>
            <a:r>
              <a:rPr lang="fr-FR" sz="1800" dirty="0" err="1" smtClean="0"/>
              <a:t>games</a:t>
            </a:r>
            <a:r>
              <a:rPr lang="fr-FR" sz="1800" dirty="0" smtClean="0"/>
              <a:t>…)</a:t>
            </a:r>
            <a:endParaRPr lang="fr-FR" sz="1800" dirty="0"/>
          </a:p>
          <a:p>
            <a:r>
              <a:rPr lang="en-US" sz="1800" dirty="0"/>
              <a:t>Openness goes beyond the mere communication of Science</a:t>
            </a:r>
            <a:endParaRPr lang="fr-FR" sz="1800" dirty="0"/>
          </a:p>
        </p:txBody>
      </p:sp>
      <p:grpSp>
        <p:nvGrpSpPr>
          <p:cNvPr id="4" name="Groupe 3"/>
          <p:cNvGrpSpPr/>
          <p:nvPr/>
        </p:nvGrpSpPr>
        <p:grpSpPr>
          <a:xfrm>
            <a:off x="3184949" y="2592729"/>
            <a:ext cx="2965611" cy="2083443"/>
            <a:chOff x="3184949" y="2592729"/>
            <a:chExt cx="2965611" cy="2083443"/>
          </a:xfrm>
        </p:grpSpPr>
        <p:pic>
          <p:nvPicPr>
            <p:cNvPr id="5" name="Image 4">
              <a:extLst>
                <a:ext uri="{FF2B5EF4-FFF2-40B4-BE49-F238E27FC236}">
                  <a16:creationId xmlns:a16="http://schemas.microsoft.com/office/drawing/2014/main" id="{EF0AFB44-E587-DB46-BD82-B2FB3E26A5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4949" y="3115144"/>
              <a:ext cx="2780416" cy="1561028"/>
            </a:xfrm>
            <a:prstGeom prst="rect">
              <a:avLst/>
            </a:prstGeom>
          </p:spPr>
        </p:pic>
        <p:sp>
          <p:nvSpPr>
            <p:cNvPr id="6" name="ZoneTexte 5">
              <a:extLst>
                <a:ext uri="{FF2B5EF4-FFF2-40B4-BE49-F238E27FC236}">
                  <a16:creationId xmlns:a16="http://schemas.microsoft.com/office/drawing/2014/main" id="{AA5D9E02-9292-D64D-BE42-C88D429AA237}"/>
                </a:ext>
              </a:extLst>
            </p:cNvPr>
            <p:cNvSpPr txBox="1"/>
            <p:nvPr/>
          </p:nvSpPr>
          <p:spPr>
            <a:xfrm rot="16200000">
              <a:off x="5016241" y="3541853"/>
              <a:ext cx="2083443" cy="185195"/>
            </a:xfrm>
            <a:prstGeom prst="rect">
              <a:avLst/>
            </a:prstGeom>
          </p:spPr>
          <p:txBody>
            <a:bodyPr vert="horz" wrap="square" lIns="91440" tIns="45720" rIns="91440" bIns="45720" rtlCol="0" anchor="t" anchorCtr="0">
              <a:normAutofit fontScale="40000" lnSpcReduction="20000"/>
            </a:bodyPr>
            <a:lstStyle/>
            <a:p>
              <a:r>
                <a:rPr lang="fr-FR" dirty="0"/>
                <a:t>© Sorbonne Université</a:t>
              </a:r>
            </a:p>
          </p:txBody>
        </p:sp>
      </p:grpSp>
    </p:spTree>
    <p:extLst>
      <p:ext uri="{BB962C8B-B14F-4D97-AF65-F5344CB8AC3E}">
        <p14:creationId xmlns:p14="http://schemas.microsoft.com/office/powerpoint/2010/main" val="23970075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Citizen Science: </a:t>
            </a:r>
            <a:r>
              <a:rPr lang="fr-FR" dirty="0" err="1" smtClean="0"/>
              <a:t>from</a:t>
            </a:r>
            <a:r>
              <a:rPr lang="fr-FR" dirty="0" smtClean="0"/>
              <a:t> </a:t>
            </a:r>
            <a:r>
              <a:rPr lang="fr-FR" dirty="0" err="1" smtClean="0"/>
              <a:t>openness</a:t>
            </a:r>
            <a:r>
              <a:rPr lang="fr-FR" dirty="0" smtClean="0"/>
              <a:t> to </a:t>
            </a:r>
            <a:r>
              <a:rPr lang="fr-FR" dirty="0" err="1" smtClean="0"/>
              <a:t>empowerment</a:t>
            </a:r>
            <a:endParaRPr lang="fr-FR" dirty="0"/>
          </a:p>
        </p:txBody>
      </p:sp>
      <p:sp>
        <p:nvSpPr>
          <p:cNvPr id="3" name="Espace réservé du contenu 2"/>
          <p:cNvSpPr>
            <a:spLocks noGrp="1"/>
          </p:cNvSpPr>
          <p:nvPr>
            <p:ph idx="1"/>
          </p:nvPr>
        </p:nvSpPr>
        <p:spPr>
          <a:xfrm>
            <a:off x="381347" y="1693952"/>
            <a:ext cx="8389727" cy="2892796"/>
          </a:xfrm>
        </p:spPr>
        <p:txBody>
          <a:bodyPr>
            <a:normAutofit/>
          </a:bodyPr>
          <a:lstStyle/>
          <a:p>
            <a:r>
              <a:rPr lang="fr-FR" sz="1800" dirty="0" err="1" smtClean="0"/>
              <a:t>Involving</a:t>
            </a:r>
            <a:r>
              <a:rPr lang="fr-FR" sz="1800" dirty="0" smtClean="0"/>
              <a:t> the public in data collection, but </a:t>
            </a:r>
            <a:r>
              <a:rPr lang="fr-FR" sz="1800" dirty="0" err="1" smtClean="0"/>
              <a:t>also</a:t>
            </a:r>
            <a:r>
              <a:rPr lang="fr-FR" sz="1800" dirty="0" smtClean="0"/>
              <a:t> in the </a:t>
            </a:r>
            <a:r>
              <a:rPr lang="fr-FR" sz="1800" dirty="0" err="1" smtClean="0"/>
              <a:t>definition</a:t>
            </a:r>
            <a:r>
              <a:rPr lang="fr-FR" sz="1800" dirty="0" smtClean="0"/>
              <a:t> of the </a:t>
            </a:r>
            <a:r>
              <a:rPr lang="fr-FR" sz="1800" dirty="0" err="1" smtClean="0"/>
              <a:t>research</a:t>
            </a:r>
            <a:r>
              <a:rPr lang="fr-FR" sz="1800" dirty="0" smtClean="0"/>
              <a:t> questions</a:t>
            </a:r>
            <a:endParaRPr lang="fr-FR" sz="1800" dirty="0"/>
          </a:p>
          <a:p>
            <a:r>
              <a:rPr lang="fr-FR" sz="1800" dirty="0" err="1" smtClean="0"/>
              <a:t>With</a:t>
            </a:r>
            <a:r>
              <a:rPr lang="fr-FR" sz="1800" dirty="0" smtClean="0"/>
              <a:t> the internet, </a:t>
            </a:r>
            <a:r>
              <a:rPr lang="fr-FR" sz="1800" dirty="0" err="1" smtClean="0"/>
              <a:t>there</a:t>
            </a:r>
            <a:r>
              <a:rPr lang="fr-FR" sz="1800" dirty="0" smtClean="0"/>
              <a:t> are </a:t>
            </a:r>
            <a:r>
              <a:rPr lang="fr-FR" sz="1800" dirty="0" err="1" smtClean="0"/>
              <a:t>many</a:t>
            </a:r>
            <a:r>
              <a:rPr lang="fr-FR" sz="1800" dirty="0" smtClean="0"/>
              <a:t> </a:t>
            </a:r>
            <a:r>
              <a:rPr lang="fr-FR" sz="1800" dirty="0" err="1" smtClean="0"/>
              <a:t>ways</a:t>
            </a:r>
            <a:r>
              <a:rPr lang="fr-FR" sz="1800" dirty="0" smtClean="0"/>
              <a:t> to </a:t>
            </a:r>
            <a:r>
              <a:rPr lang="fr-FR" sz="1800" dirty="0" err="1" smtClean="0"/>
              <a:t>contribute</a:t>
            </a:r>
            <a:r>
              <a:rPr lang="fr-FR" sz="1800" dirty="0" smtClean="0"/>
              <a:t> (ex: </a:t>
            </a:r>
            <a:r>
              <a:rPr lang="fr-FR" sz="1800" dirty="0" smtClean="0">
                <a:hlinkClick r:id="rId3"/>
              </a:rPr>
              <a:t>Science Ensemble</a:t>
            </a:r>
            <a:r>
              <a:rPr lang="fr-FR" sz="1800" dirty="0" smtClean="0"/>
              <a:t>)</a:t>
            </a:r>
          </a:p>
          <a:p>
            <a:r>
              <a:rPr lang="fr-FR" sz="1800" dirty="0" smtClean="0"/>
              <a:t>Open Science </a:t>
            </a:r>
            <a:r>
              <a:rPr lang="fr-FR" sz="1800" dirty="0" err="1" smtClean="0"/>
              <a:t>prepares</a:t>
            </a:r>
            <a:r>
              <a:rPr lang="fr-FR" sz="1800" dirty="0" smtClean="0"/>
              <a:t> the </a:t>
            </a:r>
            <a:r>
              <a:rPr lang="fr-FR" sz="1800" dirty="0" err="1" smtClean="0"/>
              <a:t>next</a:t>
            </a:r>
            <a:r>
              <a:rPr lang="fr-FR" sz="1800" dirty="0" smtClean="0"/>
              <a:t> </a:t>
            </a:r>
            <a:r>
              <a:rPr lang="fr-FR" sz="1800" dirty="0" err="1" smtClean="0"/>
              <a:t>step</a:t>
            </a:r>
            <a:r>
              <a:rPr lang="fr-FR" sz="1800" dirty="0" smtClean="0"/>
              <a:t> of </a:t>
            </a:r>
            <a:r>
              <a:rPr lang="fr-FR" sz="1800" dirty="0" err="1" smtClean="0"/>
              <a:t>democracy</a:t>
            </a:r>
            <a:endParaRPr lang="fr-FR" sz="1800" dirty="0"/>
          </a:p>
        </p:txBody>
      </p:sp>
      <p:grpSp>
        <p:nvGrpSpPr>
          <p:cNvPr id="9" name="Groupe 8"/>
          <p:cNvGrpSpPr/>
          <p:nvPr/>
        </p:nvGrpSpPr>
        <p:grpSpPr>
          <a:xfrm>
            <a:off x="6234554" y="3018849"/>
            <a:ext cx="2170135" cy="1952620"/>
            <a:chOff x="6234554" y="3018849"/>
            <a:chExt cx="2170135" cy="1952620"/>
          </a:xfrm>
        </p:grpSpPr>
        <p:pic>
          <p:nvPicPr>
            <p:cNvPr id="4" name="Image 3"/>
            <p:cNvPicPr>
              <a:picLocks noChangeAspect="1"/>
            </p:cNvPicPr>
            <p:nvPr/>
          </p:nvPicPr>
          <p:blipFill rotWithShape="1">
            <a:blip r:embed="rId4" cstate="print">
              <a:extLst>
                <a:ext uri="{28A0092B-C50C-407E-A947-70E740481C1C}">
                  <a14:useLocalDpi xmlns:a14="http://schemas.microsoft.com/office/drawing/2010/main" val="0"/>
                </a:ext>
              </a:extLst>
            </a:blip>
            <a:srcRect l="22830" t="15947" r="29542" b="25253"/>
            <a:stretch/>
          </p:blipFill>
          <p:spPr>
            <a:xfrm>
              <a:off x="6301273" y="3018849"/>
              <a:ext cx="2036699" cy="1675621"/>
            </a:xfrm>
            <a:prstGeom prst="rect">
              <a:avLst/>
            </a:prstGeom>
          </p:spPr>
        </p:pic>
        <p:sp>
          <p:nvSpPr>
            <p:cNvPr id="5" name="ZoneTexte 4"/>
            <p:cNvSpPr txBox="1"/>
            <p:nvPr/>
          </p:nvSpPr>
          <p:spPr>
            <a:xfrm>
              <a:off x="6234554" y="4694470"/>
              <a:ext cx="2170135" cy="276999"/>
            </a:xfrm>
            <a:prstGeom prst="rect">
              <a:avLst/>
            </a:prstGeom>
            <a:noFill/>
          </p:spPr>
          <p:txBody>
            <a:bodyPr wrap="square" rtlCol="0">
              <a:spAutoFit/>
            </a:bodyPr>
            <a:lstStyle/>
            <a:p>
              <a:r>
                <a:rPr lang="fr-FR" sz="600" dirty="0" smtClean="0">
                  <a:latin typeface="Verdana" panose="020B0604030504040204" pitchFamily="34" charset="0"/>
                  <a:ea typeface="Verdana" panose="020B0604030504040204" pitchFamily="34" charset="0"/>
                </a:rPr>
                <a:t>Vodafone 5G </a:t>
              </a:r>
              <a:r>
                <a:rPr lang="fr-FR" sz="600" dirty="0" err="1" smtClean="0">
                  <a:latin typeface="Verdana" panose="020B0604030504040204" pitchFamily="34" charset="0"/>
                  <a:ea typeface="Verdana" panose="020B0604030504040204" pitchFamily="34" charset="0"/>
                </a:rPr>
                <a:t>antenna</a:t>
              </a:r>
              <a:r>
                <a:rPr lang="fr-FR" sz="600" dirty="0" smtClean="0">
                  <a:latin typeface="Verdana" panose="020B0604030504040204" pitchFamily="34" charset="0"/>
                  <a:ea typeface="Verdana" panose="020B0604030504040204" pitchFamily="34" charset="0"/>
                </a:rPr>
                <a:t> in </a:t>
              </a:r>
              <a:r>
                <a:rPr lang="fr-FR" sz="600" dirty="0" err="1">
                  <a:latin typeface="Verdana" panose="020B0604030504040204" pitchFamily="34" charset="0"/>
                  <a:ea typeface="Verdana" panose="020B0604030504040204" pitchFamily="34" charset="0"/>
                </a:rPr>
                <a:t>Hattstedt</a:t>
              </a:r>
              <a:r>
                <a:rPr lang="fr-FR" sz="600" dirty="0">
                  <a:latin typeface="Verdana" panose="020B0604030504040204" pitchFamily="34" charset="0"/>
                  <a:ea typeface="Verdana" panose="020B0604030504040204" pitchFamily="34" charset="0"/>
                </a:rPr>
                <a:t> </a:t>
              </a:r>
              <a:r>
                <a:rPr lang="fr-FR" sz="600" dirty="0" smtClean="0">
                  <a:latin typeface="Verdana" panose="020B0604030504040204" pitchFamily="34" charset="0"/>
                  <a:ea typeface="Verdana" panose="020B0604030504040204" pitchFamily="34" charset="0"/>
                </a:rPr>
                <a:t>(Germany) </a:t>
              </a:r>
              <a:r>
                <a:rPr lang="fr-FR" sz="600" dirty="0">
                  <a:latin typeface="Verdana" panose="020B0604030504040204" pitchFamily="34" charset="0"/>
                  <a:ea typeface="Verdana" panose="020B0604030504040204" pitchFamily="34" charset="0"/>
                </a:rPr>
                <a:t>– </a:t>
              </a:r>
              <a:r>
                <a:rPr lang="fr-FR" sz="600" dirty="0" smtClean="0">
                  <a:latin typeface="Verdana" panose="020B0604030504040204" pitchFamily="34" charset="0"/>
                  <a:ea typeface="Verdana" panose="020B0604030504040204" pitchFamily="34" charset="0"/>
                </a:rPr>
                <a:t>CC-BY-SA: </a:t>
              </a:r>
              <a:r>
                <a:rPr lang="fr-FR" sz="600" dirty="0">
                  <a:latin typeface="Verdana" panose="020B0604030504040204" pitchFamily="34" charset="0"/>
                  <a:ea typeface="Verdana" panose="020B0604030504040204" pitchFamily="34" charset="0"/>
                  <a:hlinkClick r:id="rId5"/>
                </a:rPr>
                <a:t>Fabian Horst</a:t>
              </a:r>
              <a:endParaRPr lang="fr-FR" sz="600" dirty="0">
                <a:latin typeface="Verdana" panose="020B0604030504040204" pitchFamily="34" charset="0"/>
                <a:ea typeface="Verdana" panose="020B0604030504040204" pitchFamily="34" charset="0"/>
              </a:endParaRPr>
            </a:p>
          </p:txBody>
        </p:sp>
      </p:grpSp>
      <p:grpSp>
        <p:nvGrpSpPr>
          <p:cNvPr id="8" name="Groupe 7"/>
          <p:cNvGrpSpPr/>
          <p:nvPr/>
        </p:nvGrpSpPr>
        <p:grpSpPr>
          <a:xfrm>
            <a:off x="1269316" y="3348885"/>
            <a:ext cx="3687748" cy="1526110"/>
            <a:chOff x="1269316" y="3348885"/>
            <a:chExt cx="3687748" cy="1526110"/>
          </a:xfrm>
        </p:grpSpPr>
        <p:pic>
          <p:nvPicPr>
            <p:cNvPr id="6" name="Image 5"/>
            <p:cNvPicPr>
              <a:picLocks noChangeAspect="1"/>
            </p:cNvPicPr>
            <p:nvPr/>
          </p:nvPicPr>
          <p:blipFill rotWithShape="1">
            <a:blip r:embed="rId6" cstate="print">
              <a:extLst>
                <a:ext uri="{28A0092B-C50C-407E-A947-70E740481C1C}">
                  <a14:useLocalDpi xmlns:a14="http://schemas.microsoft.com/office/drawing/2010/main" val="0"/>
                </a:ext>
              </a:extLst>
            </a:blip>
            <a:srcRect t="1" b="44326"/>
            <a:stretch/>
          </p:blipFill>
          <p:spPr>
            <a:xfrm>
              <a:off x="1336033" y="3348885"/>
              <a:ext cx="3621031" cy="1341444"/>
            </a:xfrm>
            <a:prstGeom prst="rect">
              <a:avLst/>
            </a:prstGeom>
          </p:spPr>
        </p:pic>
        <p:sp>
          <p:nvSpPr>
            <p:cNvPr id="7" name="ZoneTexte 6"/>
            <p:cNvSpPr txBox="1"/>
            <p:nvPr/>
          </p:nvSpPr>
          <p:spPr>
            <a:xfrm>
              <a:off x="1269316" y="4690329"/>
              <a:ext cx="3687748" cy="184666"/>
            </a:xfrm>
            <a:prstGeom prst="rect">
              <a:avLst/>
            </a:prstGeom>
            <a:noFill/>
          </p:spPr>
          <p:txBody>
            <a:bodyPr wrap="square" rtlCol="0">
              <a:spAutoFit/>
            </a:bodyPr>
            <a:lstStyle/>
            <a:p>
              <a:r>
                <a:rPr lang="en-US" sz="600" dirty="0" smtClean="0">
                  <a:latin typeface="Verdana" panose="020B0604030504040204" pitchFamily="34" charset="0"/>
                  <a:ea typeface="Verdana" panose="020B0604030504040204" pitchFamily="34" charset="0"/>
                </a:rPr>
                <a:t>A volunteer collecting data about the local birds – CC-BY-SA: SEED Citizen Science Hub</a:t>
              </a:r>
              <a:endParaRPr lang="en-US" sz="600" dirty="0">
                <a:latin typeface="Verdana" panose="020B0604030504040204" pitchFamily="34" charset="0"/>
                <a:ea typeface="Verdana" panose="020B0604030504040204" pitchFamily="34" charset="0"/>
              </a:endParaRPr>
            </a:p>
          </p:txBody>
        </p:sp>
      </p:grpSp>
    </p:spTree>
    <p:extLst>
      <p:ext uri="{BB962C8B-B14F-4D97-AF65-F5344CB8AC3E}">
        <p14:creationId xmlns:p14="http://schemas.microsoft.com/office/powerpoint/2010/main" val="328989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Research</a:t>
            </a:r>
            <a:r>
              <a:rPr lang="fr-FR" dirty="0" smtClean="0"/>
              <a:t> impact</a:t>
            </a:r>
            <a:endParaRPr lang="fr-FR" dirty="0"/>
          </a:p>
        </p:txBody>
      </p:sp>
      <p:grpSp>
        <p:nvGrpSpPr>
          <p:cNvPr id="6" name="Groupe 5"/>
          <p:cNvGrpSpPr/>
          <p:nvPr/>
        </p:nvGrpSpPr>
        <p:grpSpPr>
          <a:xfrm>
            <a:off x="3268980" y="296196"/>
            <a:ext cx="5502095" cy="4694904"/>
            <a:chOff x="379240" y="1576356"/>
            <a:chExt cx="4444826" cy="3494805"/>
          </a:xfrm>
        </p:grpSpPr>
        <p:pic>
          <p:nvPicPr>
            <p:cNvPr id="4" name="Image 3"/>
            <p:cNvPicPr>
              <a:picLocks noChangeAspect="1"/>
            </p:cNvPicPr>
            <p:nvPr/>
          </p:nvPicPr>
          <p:blipFill>
            <a:blip r:embed="rId3"/>
            <a:stretch>
              <a:fillRect/>
            </a:stretch>
          </p:blipFill>
          <p:spPr>
            <a:xfrm>
              <a:off x="379240" y="1576356"/>
              <a:ext cx="4444826" cy="3407124"/>
            </a:xfrm>
            <a:prstGeom prst="rect">
              <a:avLst/>
            </a:prstGeom>
          </p:spPr>
        </p:pic>
        <p:sp>
          <p:nvSpPr>
            <p:cNvPr id="5" name="ZoneTexte 4"/>
            <p:cNvSpPr txBox="1"/>
            <p:nvPr/>
          </p:nvSpPr>
          <p:spPr>
            <a:xfrm>
              <a:off x="3589626" y="4895799"/>
              <a:ext cx="1234440" cy="175362"/>
            </a:xfrm>
            <a:prstGeom prst="rect">
              <a:avLst/>
            </a:prstGeom>
          </p:spPr>
          <p:txBody>
            <a:bodyPr vert="horz" wrap="none" lIns="91440" tIns="45720" rIns="91440" bIns="45720" rtlCol="0" anchor="t" anchorCtr="0">
              <a:noAutofit/>
            </a:bodyPr>
            <a:lstStyle/>
            <a:p>
              <a:r>
                <a:rPr lang="fr-FR" sz="700" i="1" dirty="0">
                  <a:solidFill>
                    <a:schemeClr val="bg1">
                      <a:lumMod val="50000"/>
                    </a:schemeClr>
                  </a:solidFill>
                </a:rPr>
                <a:t>Source: </a:t>
              </a:r>
              <a:r>
                <a:rPr lang="fr-FR" sz="700" i="1" dirty="0" err="1">
                  <a:solidFill>
                    <a:schemeClr val="bg1">
                      <a:lumMod val="50000"/>
                    </a:schemeClr>
                  </a:solidFill>
                </a:rPr>
                <a:t>Withyman</a:t>
              </a:r>
              <a:r>
                <a:rPr lang="fr-FR" sz="700" i="1" dirty="0">
                  <a:solidFill>
                    <a:schemeClr val="bg1">
                      <a:lumMod val="50000"/>
                    </a:schemeClr>
                  </a:solidFill>
                </a:rPr>
                <a:t> C</a:t>
              </a:r>
              <a:r>
                <a:rPr lang="fr-FR" sz="700" i="1" dirty="0" smtClean="0">
                  <a:solidFill>
                    <a:schemeClr val="bg1">
                      <a:lumMod val="50000"/>
                    </a:schemeClr>
                  </a:solidFill>
                </a:rPr>
                <a:t>., 2018</a:t>
              </a:r>
            </a:p>
          </p:txBody>
        </p:sp>
      </p:grpSp>
    </p:spTree>
    <p:extLst>
      <p:ext uri="{BB962C8B-B14F-4D97-AF65-F5344CB8AC3E}">
        <p14:creationId xmlns:p14="http://schemas.microsoft.com/office/powerpoint/2010/main" val="27679202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6"/>
          <p:cNvPicPr>
            <a:picLocks noGrp="1" noChangeAspect="1"/>
          </p:cNvPicPr>
          <p:nvPr>
            <p:ph idx="1"/>
          </p:nvPr>
        </p:nvPicPr>
        <p:blipFill rotWithShape="1">
          <a:blip r:embed="rId3">
            <a:extLst>
              <a:ext uri="{28A0092B-C50C-407E-A947-70E740481C1C}">
                <a14:useLocalDpi xmlns:a14="http://schemas.microsoft.com/office/drawing/2010/main" val="0"/>
              </a:ext>
            </a:extLst>
          </a:blip>
          <a:srcRect l="3690" t="7863" r="2144" b="6298"/>
          <a:stretch/>
        </p:blipFill>
        <p:spPr>
          <a:xfrm>
            <a:off x="1196409" y="1182818"/>
            <a:ext cx="7697902" cy="3945442"/>
          </a:xfrm>
        </p:spPr>
      </p:pic>
      <p:sp>
        <p:nvSpPr>
          <p:cNvPr id="2" name="Titre 1"/>
          <p:cNvSpPr>
            <a:spLocks noGrp="1"/>
          </p:cNvSpPr>
          <p:nvPr>
            <p:ph type="title"/>
          </p:nvPr>
        </p:nvSpPr>
        <p:spPr/>
        <p:txBody>
          <a:bodyPr/>
          <a:lstStyle/>
          <a:p>
            <a:r>
              <a:rPr lang="fr-FR" dirty="0" err="1" smtClean="0"/>
              <a:t>Research</a:t>
            </a:r>
            <a:r>
              <a:rPr lang="fr-FR" dirty="0" smtClean="0"/>
              <a:t> impact</a:t>
            </a:r>
            <a:endParaRPr lang="fr-FR" dirty="0"/>
          </a:p>
        </p:txBody>
      </p:sp>
    </p:spTree>
    <p:extLst>
      <p:ext uri="{BB962C8B-B14F-4D97-AF65-F5344CB8AC3E}">
        <p14:creationId xmlns:p14="http://schemas.microsoft.com/office/powerpoint/2010/main" val="34037769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Bibliometrics</a:t>
            </a:r>
            <a:r>
              <a:rPr lang="fr-FR" dirty="0" smtClean="0"/>
              <a:t> in </a:t>
            </a:r>
            <a:r>
              <a:rPr lang="fr-FR" dirty="0" err="1" smtClean="0"/>
              <a:t>research’s</a:t>
            </a:r>
            <a:r>
              <a:rPr lang="fr-FR" dirty="0" smtClean="0"/>
              <a:t> </a:t>
            </a:r>
            <a:r>
              <a:rPr lang="fr-FR" dirty="0" err="1" smtClean="0"/>
              <a:t>assessement</a:t>
            </a:r>
            <a:r>
              <a:rPr lang="fr-FR" dirty="0" smtClean="0"/>
              <a:t> and </a:t>
            </a:r>
            <a:r>
              <a:rPr lang="fr-FR" dirty="0" err="1" smtClean="0"/>
              <a:t>policy</a:t>
            </a:r>
            <a:endParaRPr lang="fr-FR" dirty="0"/>
          </a:p>
        </p:txBody>
      </p:sp>
      <p:sp>
        <p:nvSpPr>
          <p:cNvPr id="3" name="Espace réservé du contenu 2"/>
          <p:cNvSpPr>
            <a:spLocks noGrp="1"/>
          </p:cNvSpPr>
          <p:nvPr>
            <p:ph idx="1"/>
          </p:nvPr>
        </p:nvSpPr>
        <p:spPr/>
        <p:txBody>
          <a:bodyPr/>
          <a:lstStyle/>
          <a:p>
            <a:pPr lvl="1"/>
            <a:r>
              <a:rPr lang="fr-FR" dirty="0" err="1" smtClean="0"/>
              <a:t>Assessment</a:t>
            </a:r>
            <a:r>
              <a:rPr lang="fr-FR" dirty="0" smtClean="0"/>
              <a:t> of the </a:t>
            </a:r>
            <a:r>
              <a:rPr lang="fr-FR" dirty="0" err="1" smtClean="0"/>
              <a:t>scientific</a:t>
            </a:r>
            <a:r>
              <a:rPr lang="fr-FR" dirty="0" smtClean="0"/>
              <a:t> performance </a:t>
            </a:r>
            <a:r>
              <a:rPr lang="fr-FR" dirty="0" err="1" smtClean="0"/>
              <a:t>through</a:t>
            </a:r>
            <a:r>
              <a:rPr lang="fr-FR" dirty="0" smtClean="0"/>
              <a:t>:</a:t>
            </a:r>
          </a:p>
          <a:p>
            <a:pPr lvl="2"/>
            <a:r>
              <a:rPr lang="fr-FR" dirty="0" err="1" smtClean="0"/>
              <a:t>evaluation</a:t>
            </a:r>
            <a:r>
              <a:rPr lang="fr-FR" dirty="0" smtClean="0"/>
              <a:t> of </a:t>
            </a:r>
            <a:r>
              <a:rPr lang="fr-FR" dirty="0" err="1" smtClean="0"/>
              <a:t>research</a:t>
            </a:r>
            <a:r>
              <a:rPr lang="fr-FR" dirty="0" smtClean="0"/>
              <a:t> </a:t>
            </a:r>
            <a:r>
              <a:rPr lang="fr-FR" dirty="0" err="1" smtClean="0"/>
              <a:t>proposals</a:t>
            </a:r>
            <a:r>
              <a:rPr lang="fr-FR" dirty="0" smtClean="0"/>
              <a:t>,</a:t>
            </a:r>
          </a:p>
          <a:p>
            <a:pPr lvl="2"/>
            <a:r>
              <a:rPr lang="fr-FR" dirty="0" smtClean="0"/>
              <a:t>allocation of </a:t>
            </a:r>
            <a:r>
              <a:rPr lang="fr-FR" dirty="0" err="1" smtClean="0"/>
              <a:t>research</a:t>
            </a:r>
            <a:r>
              <a:rPr lang="fr-FR" dirty="0" smtClean="0"/>
              <a:t> </a:t>
            </a:r>
            <a:r>
              <a:rPr lang="fr-FR" dirty="0" err="1" smtClean="0"/>
              <a:t>funding</a:t>
            </a:r>
            <a:r>
              <a:rPr lang="fr-FR" dirty="0" smtClean="0"/>
              <a:t>,</a:t>
            </a:r>
          </a:p>
          <a:p>
            <a:pPr lvl="2"/>
            <a:r>
              <a:rPr lang="fr-FR" dirty="0" err="1" smtClean="0"/>
              <a:t>university</a:t>
            </a:r>
            <a:r>
              <a:rPr lang="fr-FR" dirty="0" smtClean="0"/>
              <a:t> </a:t>
            </a:r>
            <a:r>
              <a:rPr lang="fr-FR" dirty="0" err="1" smtClean="0"/>
              <a:t>rankings</a:t>
            </a:r>
            <a:r>
              <a:rPr lang="fr-FR" dirty="0" smtClean="0"/>
              <a:t>.</a:t>
            </a:r>
          </a:p>
          <a:p>
            <a:pPr marL="0" indent="0">
              <a:buNone/>
            </a:pPr>
            <a:endParaRPr lang="fr-FR" dirty="0"/>
          </a:p>
        </p:txBody>
      </p:sp>
    </p:spTree>
    <p:extLst>
      <p:ext uri="{BB962C8B-B14F-4D97-AF65-F5344CB8AC3E}">
        <p14:creationId xmlns:p14="http://schemas.microsoft.com/office/powerpoint/2010/main" val="26931495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Bibliometrics</a:t>
            </a:r>
            <a:r>
              <a:rPr lang="fr-FR" dirty="0"/>
              <a:t> to </a:t>
            </a:r>
            <a:r>
              <a:rPr lang="fr-FR" dirty="0" err="1"/>
              <a:t>measure</a:t>
            </a:r>
            <a:r>
              <a:rPr lang="fr-FR" dirty="0"/>
              <a:t> the impact of Science</a:t>
            </a:r>
          </a:p>
        </p:txBody>
      </p:sp>
      <p:sp>
        <p:nvSpPr>
          <p:cNvPr id="3" name="Espace réservé du contenu 2"/>
          <p:cNvSpPr>
            <a:spLocks noGrp="1"/>
          </p:cNvSpPr>
          <p:nvPr>
            <p:ph sz="half" idx="1"/>
          </p:nvPr>
        </p:nvSpPr>
        <p:spPr/>
        <p:txBody>
          <a:bodyPr>
            <a:normAutofit/>
          </a:bodyPr>
          <a:lstStyle/>
          <a:p>
            <a:r>
              <a:rPr lang="fr-FR" sz="1800" dirty="0" err="1"/>
              <a:t>Statistical</a:t>
            </a:r>
            <a:r>
              <a:rPr lang="fr-FR" sz="1800" dirty="0"/>
              <a:t> </a:t>
            </a:r>
            <a:r>
              <a:rPr lang="fr-FR" sz="1800" dirty="0" err="1"/>
              <a:t>methods</a:t>
            </a:r>
            <a:r>
              <a:rPr lang="fr-FR" sz="1800" dirty="0"/>
              <a:t> </a:t>
            </a:r>
          </a:p>
          <a:p>
            <a:pPr lvl="1"/>
            <a:r>
              <a:rPr lang="fr-FR" sz="1400" dirty="0"/>
              <a:t>to explore the impact of :</a:t>
            </a:r>
          </a:p>
          <a:p>
            <a:pPr lvl="2"/>
            <a:r>
              <a:rPr lang="fr-FR" sz="1400" dirty="0"/>
              <a:t>science </a:t>
            </a:r>
            <a:r>
              <a:rPr lang="fr-FR" sz="1400" dirty="0" err="1"/>
              <a:t>fields</a:t>
            </a:r>
            <a:r>
              <a:rPr lang="fr-FR" sz="1400" dirty="0"/>
              <a:t>,</a:t>
            </a:r>
          </a:p>
          <a:p>
            <a:pPr lvl="2"/>
            <a:r>
              <a:rPr lang="fr-FR" sz="1400" dirty="0"/>
              <a:t>a set of </a:t>
            </a:r>
            <a:r>
              <a:rPr lang="fr-FR" sz="1400" dirty="0" err="1"/>
              <a:t>researchers</a:t>
            </a:r>
            <a:r>
              <a:rPr lang="fr-FR" sz="1400" dirty="0"/>
              <a:t>,</a:t>
            </a:r>
          </a:p>
          <a:p>
            <a:pPr lvl="2"/>
            <a:r>
              <a:rPr lang="fr-FR" sz="1400" dirty="0"/>
              <a:t>a </a:t>
            </a:r>
            <a:r>
              <a:rPr lang="fr-FR" sz="1400" dirty="0" err="1"/>
              <a:t>particular</a:t>
            </a:r>
            <a:r>
              <a:rPr lang="fr-FR" sz="1400" dirty="0"/>
              <a:t> </a:t>
            </a:r>
            <a:r>
              <a:rPr lang="fr-FR" sz="1400" dirty="0" err="1"/>
              <a:t>paper</a:t>
            </a:r>
            <a:r>
              <a:rPr lang="fr-FR" sz="1400" dirty="0"/>
              <a:t>,</a:t>
            </a:r>
          </a:p>
          <a:p>
            <a:pPr lvl="1"/>
            <a:r>
              <a:rPr lang="fr-FR" sz="1400" dirty="0"/>
              <a:t>to </a:t>
            </a:r>
            <a:r>
              <a:rPr lang="fr-FR" sz="1400" dirty="0" err="1"/>
              <a:t>identify</a:t>
            </a:r>
            <a:r>
              <a:rPr lang="fr-FR" sz="1400" dirty="0"/>
              <a:t> </a:t>
            </a:r>
            <a:r>
              <a:rPr lang="fr-FR" sz="1400" dirty="0" err="1"/>
              <a:t>particularly</a:t>
            </a:r>
            <a:r>
              <a:rPr lang="fr-FR" sz="1400" dirty="0"/>
              <a:t> </a:t>
            </a:r>
            <a:r>
              <a:rPr lang="fr-FR" sz="1400" dirty="0" err="1"/>
              <a:t>impactful</a:t>
            </a:r>
            <a:r>
              <a:rPr lang="fr-FR" sz="1400" dirty="0"/>
              <a:t> </a:t>
            </a:r>
            <a:r>
              <a:rPr lang="fr-FR" sz="1400" dirty="0" err="1"/>
              <a:t>papers</a:t>
            </a:r>
            <a:r>
              <a:rPr lang="fr-FR" sz="1400" dirty="0" smtClean="0"/>
              <a:t>.</a:t>
            </a:r>
            <a:endParaRPr lang="fr-FR" sz="1400" dirty="0"/>
          </a:p>
        </p:txBody>
      </p:sp>
      <p:sp>
        <p:nvSpPr>
          <p:cNvPr id="4" name="Espace réservé du contenu 3"/>
          <p:cNvSpPr>
            <a:spLocks noGrp="1"/>
          </p:cNvSpPr>
          <p:nvPr>
            <p:ph sz="half" idx="2"/>
          </p:nvPr>
        </p:nvSpPr>
        <p:spPr/>
        <p:txBody>
          <a:bodyPr>
            <a:normAutofit/>
          </a:bodyPr>
          <a:lstStyle/>
          <a:p>
            <a:endParaRPr lang="fr-FR" dirty="0"/>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0306" y="1707061"/>
            <a:ext cx="4223190" cy="2273137"/>
          </a:xfrm>
          <a:prstGeom prst="rect">
            <a:avLst/>
          </a:prstGeom>
        </p:spPr>
      </p:pic>
    </p:spTree>
    <p:extLst>
      <p:ext uri="{BB962C8B-B14F-4D97-AF65-F5344CB8AC3E}">
        <p14:creationId xmlns:p14="http://schemas.microsoft.com/office/powerpoint/2010/main" val="28217032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Commonly</a:t>
            </a:r>
            <a:r>
              <a:rPr lang="fr-FR" dirty="0"/>
              <a:t> </a:t>
            </a:r>
            <a:r>
              <a:rPr lang="fr-FR" dirty="0" err="1"/>
              <a:t>used</a:t>
            </a:r>
            <a:r>
              <a:rPr lang="fr-FR" dirty="0"/>
              <a:t> </a:t>
            </a:r>
            <a:r>
              <a:rPr lang="fr-FR" dirty="0" err="1"/>
              <a:t>bibliometric</a:t>
            </a:r>
            <a:r>
              <a:rPr lang="fr-FR" dirty="0"/>
              <a:t> </a:t>
            </a:r>
            <a:r>
              <a:rPr lang="fr-FR" dirty="0" err="1"/>
              <a:t>indicators</a:t>
            </a:r>
            <a:endParaRPr lang="fr-FR" dirty="0"/>
          </a:p>
        </p:txBody>
      </p:sp>
      <p:sp>
        <p:nvSpPr>
          <p:cNvPr id="3" name="Espace réservé du contenu 2"/>
          <p:cNvSpPr>
            <a:spLocks noGrp="1"/>
          </p:cNvSpPr>
          <p:nvPr>
            <p:ph idx="1"/>
          </p:nvPr>
        </p:nvSpPr>
        <p:spPr/>
        <p:txBody>
          <a:bodyPr>
            <a:normAutofit/>
          </a:bodyPr>
          <a:lstStyle/>
          <a:p>
            <a:r>
              <a:rPr lang="fr-FR" sz="1800" dirty="0" err="1" smtClean="0"/>
              <a:t>Authors</a:t>
            </a:r>
            <a:r>
              <a:rPr lang="fr-FR" sz="1800" dirty="0" smtClean="0"/>
              <a:t> and institutions</a:t>
            </a:r>
          </a:p>
          <a:p>
            <a:pPr lvl="1"/>
            <a:r>
              <a:rPr lang="fr-FR" sz="1400" dirty="0" smtClean="0">
                <a:solidFill>
                  <a:srgbClr val="2C4390"/>
                </a:solidFill>
              </a:rPr>
              <a:t>Publication </a:t>
            </a:r>
            <a:r>
              <a:rPr lang="fr-FR" sz="1400" dirty="0" err="1" smtClean="0">
                <a:solidFill>
                  <a:srgbClr val="2C4390"/>
                </a:solidFill>
              </a:rPr>
              <a:t>counts</a:t>
            </a:r>
            <a:endParaRPr lang="fr-FR" sz="1400" dirty="0" smtClean="0">
              <a:solidFill>
                <a:srgbClr val="2C4390"/>
              </a:solidFill>
            </a:endParaRPr>
          </a:p>
          <a:p>
            <a:pPr lvl="1"/>
            <a:r>
              <a:rPr lang="fr-FR" sz="1400" dirty="0" smtClean="0">
                <a:solidFill>
                  <a:srgbClr val="2C4390"/>
                </a:solidFill>
              </a:rPr>
              <a:t>Citation </a:t>
            </a:r>
            <a:r>
              <a:rPr lang="fr-FR" sz="1400" dirty="0" err="1" smtClean="0">
                <a:solidFill>
                  <a:srgbClr val="2C4390"/>
                </a:solidFill>
              </a:rPr>
              <a:t>counts</a:t>
            </a:r>
            <a:r>
              <a:rPr lang="fr-FR" sz="1400" dirty="0" smtClean="0"/>
              <a:t>: </a:t>
            </a:r>
            <a:r>
              <a:rPr lang="fr-FR" sz="1400" dirty="0" err="1" smtClean="0"/>
              <a:t>number</a:t>
            </a:r>
            <a:r>
              <a:rPr lang="fr-FR" sz="1400" dirty="0" smtClean="0"/>
              <a:t> of times an </a:t>
            </a:r>
            <a:r>
              <a:rPr lang="fr-FR" sz="1400" dirty="0" err="1" smtClean="0"/>
              <a:t>author</a:t>
            </a:r>
            <a:r>
              <a:rPr lang="fr-FR" sz="1400" dirty="0" smtClean="0"/>
              <a:t> has been </a:t>
            </a:r>
            <a:r>
              <a:rPr lang="fr-FR" sz="1400" dirty="0" err="1" smtClean="0"/>
              <a:t>cited</a:t>
            </a:r>
            <a:endParaRPr lang="fr-FR" sz="1400" dirty="0" smtClean="0"/>
          </a:p>
          <a:p>
            <a:pPr lvl="1"/>
            <a:r>
              <a:rPr lang="fr-FR" sz="1400" dirty="0" smtClean="0">
                <a:solidFill>
                  <a:srgbClr val="2C4390"/>
                </a:solidFill>
              </a:rPr>
              <a:t>H-index</a:t>
            </a:r>
            <a:r>
              <a:rPr lang="fr-FR" sz="1400" dirty="0" smtClean="0"/>
              <a:t>: </a:t>
            </a:r>
            <a:r>
              <a:rPr lang="fr-FR" sz="1400" dirty="0" err="1" smtClean="0"/>
              <a:t>measure</a:t>
            </a:r>
            <a:r>
              <a:rPr lang="fr-FR" sz="1400" dirty="0" smtClean="0"/>
              <a:t> of </a:t>
            </a:r>
            <a:r>
              <a:rPr lang="fr-FR" sz="1400" dirty="0" err="1" smtClean="0"/>
              <a:t>productivity</a:t>
            </a:r>
            <a:r>
              <a:rPr lang="fr-FR" sz="1400" dirty="0" smtClean="0"/>
              <a:t> and impact of a </a:t>
            </a:r>
            <a:r>
              <a:rPr lang="fr-FR" sz="1400" dirty="0" err="1" smtClean="0"/>
              <a:t>researcher</a:t>
            </a:r>
            <a:endParaRPr lang="fr-FR" sz="1400" dirty="0" smtClean="0"/>
          </a:p>
          <a:p>
            <a:r>
              <a:rPr lang="fr-FR" sz="1800" dirty="0" err="1" smtClean="0"/>
              <a:t>Journals</a:t>
            </a:r>
            <a:endParaRPr lang="fr-FR" sz="1800" dirty="0" smtClean="0"/>
          </a:p>
          <a:p>
            <a:pPr lvl="1"/>
            <a:r>
              <a:rPr lang="fr-FR" sz="1400" dirty="0" smtClean="0">
                <a:solidFill>
                  <a:srgbClr val="2C4390"/>
                </a:solidFill>
              </a:rPr>
              <a:t>Journal impact factor</a:t>
            </a:r>
            <a:r>
              <a:rPr lang="fr-FR" sz="1400" dirty="0" smtClean="0"/>
              <a:t>: </a:t>
            </a:r>
            <a:r>
              <a:rPr lang="fr-FR" sz="1400" dirty="0" err="1" smtClean="0"/>
              <a:t>evaluation</a:t>
            </a:r>
            <a:r>
              <a:rPr lang="fr-FR" sz="1400" dirty="0" smtClean="0"/>
              <a:t> of the relative importance of a journal</a:t>
            </a:r>
          </a:p>
          <a:p>
            <a:pPr lvl="1"/>
            <a:r>
              <a:rPr lang="fr-FR" sz="1400" dirty="0" smtClean="0">
                <a:solidFill>
                  <a:srgbClr val="2C4390"/>
                </a:solidFill>
              </a:rPr>
              <a:t>TOP factor</a:t>
            </a:r>
            <a:r>
              <a:rPr lang="fr-FR" sz="1400" dirty="0" smtClean="0"/>
              <a:t>: score of </a:t>
            </a:r>
            <a:r>
              <a:rPr lang="fr-FR" sz="1400" dirty="0" err="1" smtClean="0"/>
              <a:t>transparency</a:t>
            </a:r>
            <a:r>
              <a:rPr lang="fr-FR" sz="1400" dirty="0" smtClean="0"/>
              <a:t> and </a:t>
            </a:r>
            <a:r>
              <a:rPr lang="fr-FR" sz="1400" dirty="0" err="1" smtClean="0"/>
              <a:t>openness</a:t>
            </a:r>
            <a:endParaRPr lang="fr-FR" sz="1400" dirty="0" smtClean="0"/>
          </a:p>
        </p:txBody>
      </p:sp>
      <p:grpSp>
        <p:nvGrpSpPr>
          <p:cNvPr id="4" name="Groupe 3"/>
          <p:cNvGrpSpPr/>
          <p:nvPr/>
        </p:nvGrpSpPr>
        <p:grpSpPr>
          <a:xfrm>
            <a:off x="6826813" y="1693952"/>
            <a:ext cx="2086937" cy="2352305"/>
            <a:chOff x="6682033" y="1693952"/>
            <a:chExt cx="2086937" cy="2352305"/>
          </a:xfrm>
        </p:grpSpPr>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4138" y="1693952"/>
              <a:ext cx="2084832" cy="2215896"/>
            </a:xfrm>
            <a:prstGeom prst="rect">
              <a:avLst/>
            </a:prstGeom>
          </p:spPr>
        </p:pic>
        <p:sp>
          <p:nvSpPr>
            <p:cNvPr id="6" name="ZoneTexte 5"/>
            <p:cNvSpPr txBox="1"/>
            <p:nvPr/>
          </p:nvSpPr>
          <p:spPr>
            <a:xfrm>
              <a:off x="6682033" y="3885475"/>
              <a:ext cx="1510228" cy="160782"/>
            </a:xfrm>
            <a:prstGeom prst="rect">
              <a:avLst/>
            </a:prstGeom>
          </p:spPr>
          <p:txBody>
            <a:bodyPr vert="horz" wrap="none" lIns="91440" tIns="45720" rIns="91440" bIns="45720" rtlCol="0" anchor="t" anchorCtr="0">
              <a:normAutofit fontScale="92500" lnSpcReduction="10000"/>
            </a:bodyPr>
            <a:lstStyle/>
            <a:p>
              <a:r>
                <a:rPr lang="fr-FR" sz="500" dirty="0">
                  <a:solidFill>
                    <a:schemeClr val="bg1">
                      <a:lumMod val="65000"/>
                    </a:schemeClr>
                  </a:solidFill>
                </a:rPr>
                <a:t>VERALUBIMOVA</a:t>
              </a:r>
              <a:r>
                <a:rPr lang="fr-FR" sz="500" dirty="0"/>
                <a:t>/</a:t>
              </a:r>
              <a:r>
                <a:rPr lang="fr-FR" sz="500" dirty="0">
                  <a:hlinkClick r:id="rId4"/>
                </a:rPr>
                <a:t>ISTOCKPHOTO.COM</a:t>
              </a:r>
              <a:endParaRPr lang="fr-FR" sz="500" dirty="0" smtClean="0"/>
            </a:p>
          </p:txBody>
        </p:sp>
      </p:grpSp>
    </p:spTree>
    <p:extLst>
      <p:ext uri="{BB962C8B-B14F-4D97-AF65-F5344CB8AC3E}">
        <p14:creationId xmlns:p14="http://schemas.microsoft.com/office/powerpoint/2010/main" val="20007644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ctrTitle"/>
          </p:nvPr>
        </p:nvSpPr>
        <p:spPr>
          <a:xfrm>
            <a:off x="359228" y="1354961"/>
            <a:ext cx="6477703" cy="1259361"/>
          </a:xfrm>
        </p:spPr>
        <p:txBody>
          <a:bodyPr anchor="t">
            <a:noAutofit/>
          </a:bodyPr>
          <a:lstStyle/>
          <a:p>
            <a:r>
              <a:rPr lang="fr-FR" sz="3600" dirty="0"/>
              <a:t>Impact </a:t>
            </a:r>
            <a:r>
              <a:rPr lang="fr-FR" sz="3600" dirty="0" smtClean="0"/>
              <a:t>of </a:t>
            </a:r>
            <a:r>
              <a:rPr lang="fr-FR" sz="3600" dirty="0" err="1" smtClean="0"/>
              <a:t>Research</a:t>
            </a:r>
            <a:r>
              <a:rPr lang="fr-FR" sz="3600" dirty="0" smtClean="0"/>
              <a:t> </a:t>
            </a:r>
            <a:r>
              <a:rPr lang="fr-FR" sz="3600" dirty="0"/>
              <a:t>on </a:t>
            </a:r>
            <a:r>
              <a:rPr lang="fr-FR" sz="3600" dirty="0" smtClean="0"/>
              <a:t>society &amp; </a:t>
            </a:r>
            <a:r>
              <a:rPr lang="fr-FR" sz="3600" dirty="0" err="1" smtClean="0"/>
              <a:t>Bibliometrics</a:t>
            </a:r>
            <a:endParaRPr lang="cs-CZ" sz="3600" dirty="0"/>
          </a:p>
        </p:txBody>
      </p:sp>
      <p:sp>
        <p:nvSpPr>
          <p:cNvPr id="8" name="Podnadpis 7"/>
          <p:cNvSpPr>
            <a:spLocks noGrp="1"/>
          </p:cNvSpPr>
          <p:nvPr>
            <p:ph type="subTitle" idx="1"/>
          </p:nvPr>
        </p:nvSpPr>
        <p:spPr>
          <a:xfrm>
            <a:off x="358175" y="3321284"/>
            <a:ext cx="6476650" cy="907918"/>
          </a:xfrm>
        </p:spPr>
        <p:txBody>
          <a:bodyPr anchor="t">
            <a:noAutofit/>
          </a:bodyPr>
          <a:lstStyle/>
          <a:p>
            <a:r>
              <a:rPr lang="fr-FR" sz="1600" dirty="0"/>
              <a:t>Sébastien Perrin</a:t>
            </a:r>
            <a:r>
              <a:rPr lang="de-DE" sz="1600" dirty="0"/>
              <a:t>, Sorbonne University</a:t>
            </a:r>
            <a:endParaRPr lang="cs-CZ" sz="1800" dirty="0"/>
          </a:p>
          <a:p>
            <a:r>
              <a:rPr lang="de-DE" sz="1600" dirty="0" smtClean="0"/>
              <a:t>Kristell Roser, Sorbonne University</a:t>
            </a:r>
            <a:endParaRPr lang="en-US" sz="1600" dirty="0"/>
          </a:p>
        </p:txBody>
      </p:sp>
      <p:sp>
        <p:nvSpPr>
          <p:cNvPr id="2" name="Fußzeilenplatzhalter 1"/>
          <p:cNvSpPr>
            <a:spLocks noGrp="1"/>
          </p:cNvSpPr>
          <p:nvPr>
            <p:ph type="ftr" sz="quarter" idx="11"/>
          </p:nvPr>
        </p:nvSpPr>
        <p:spPr/>
        <p:txBody>
          <a:bodyPr/>
          <a:lstStyle/>
          <a:p>
            <a:r>
              <a:rPr lang="en-US" dirty="0"/>
              <a:t>Open Science for you - An Introduction Series to Open Science | </a:t>
            </a:r>
            <a:r>
              <a:rPr lang="en-US" dirty="0" smtClean="0"/>
              <a:t>4 July 2022</a:t>
            </a:r>
            <a:endParaRPr lang="cs-CZ" dirty="0"/>
          </a:p>
        </p:txBody>
      </p:sp>
    </p:spTree>
    <p:extLst>
      <p:ext uri="{BB962C8B-B14F-4D97-AF65-F5344CB8AC3E}">
        <p14:creationId xmlns:p14="http://schemas.microsoft.com/office/powerpoint/2010/main" val="624270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Commonly</a:t>
            </a:r>
            <a:r>
              <a:rPr lang="fr-FR" dirty="0"/>
              <a:t> </a:t>
            </a:r>
            <a:r>
              <a:rPr lang="fr-FR" dirty="0" err="1"/>
              <a:t>used</a:t>
            </a:r>
            <a:r>
              <a:rPr lang="fr-FR" dirty="0"/>
              <a:t> </a:t>
            </a:r>
            <a:r>
              <a:rPr lang="fr-FR" dirty="0" err="1"/>
              <a:t>bibliometric</a:t>
            </a:r>
            <a:r>
              <a:rPr lang="fr-FR" dirty="0"/>
              <a:t> </a:t>
            </a:r>
            <a:r>
              <a:rPr lang="fr-FR" dirty="0" err="1"/>
              <a:t>indicators</a:t>
            </a:r>
            <a:endParaRPr lang="fr-FR" dirty="0"/>
          </a:p>
        </p:txBody>
      </p:sp>
      <p:sp>
        <p:nvSpPr>
          <p:cNvPr id="3" name="Espace réservé du contenu 2"/>
          <p:cNvSpPr>
            <a:spLocks noGrp="1"/>
          </p:cNvSpPr>
          <p:nvPr>
            <p:ph idx="1"/>
          </p:nvPr>
        </p:nvSpPr>
        <p:spPr/>
        <p:txBody>
          <a:bodyPr>
            <a:normAutofit/>
          </a:bodyPr>
          <a:lstStyle/>
          <a:p>
            <a:r>
              <a:rPr lang="fr-FR" sz="1800" dirty="0"/>
              <a:t>Articles</a:t>
            </a:r>
          </a:p>
          <a:p>
            <a:pPr lvl="1"/>
            <a:r>
              <a:rPr lang="fr-FR" sz="1400" dirty="0" smtClean="0">
                <a:solidFill>
                  <a:srgbClr val="2C4390"/>
                </a:solidFill>
              </a:rPr>
              <a:t>Citation </a:t>
            </a:r>
            <a:r>
              <a:rPr lang="fr-FR" sz="1400" dirty="0" err="1" smtClean="0">
                <a:solidFill>
                  <a:srgbClr val="2C4390"/>
                </a:solidFill>
              </a:rPr>
              <a:t>counts</a:t>
            </a:r>
            <a:r>
              <a:rPr lang="fr-FR" sz="1400" dirty="0" smtClean="0"/>
              <a:t>: </a:t>
            </a:r>
            <a:r>
              <a:rPr lang="en-US" sz="1400" dirty="0" smtClean="0"/>
              <a:t>number </a:t>
            </a:r>
            <a:r>
              <a:rPr lang="en-US" sz="1400" dirty="0"/>
              <a:t>of times an article has been </a:t>
            </a:r>
            <a:r>
              <a:rPr lang="en-US" sz="1400" dirty="0" smtClean="0"/>
              <a:t>cited</a:t>
            </a:r>
            <a:endParaRPr lang="fr-FR" sz="1800" dirty="0" smtClean="0"/>
          </a:p>
          <a:p>
            <a:r>
              <a:rPr lang="fr-FR" sz="1800" dirty="0" err="1" smtClean="0"/>
              <a:t>Subjects</a:t>
            </a:r>
            <a:endParaRPr lang="fr-FR" sz="1800" dirty="0" smtClean="0"/>
          </a:p>
          <a:p>
            <a:pPr lvl="1"/>
            <a:r>
              <a:rPr lang="fr-FR" sz="1400" dirty="0" err="1" smtClean="0">
                <a:solidFill>
                  <a:srgbClr val="2C4390"/>
                </a:solidFill>
              </a:rPr>
              <a:t>Highly</a:t>
            </a:r>
            <a:r>
              <a:rPr lang="fr-FR" sz="1400" dirty="0" smtClean="0">
                <a:solidFill>
                  <a:srgbClr val="2C4390"/>
                </a:solidFill>
              </a:rPr>
              <a:t> </a:t>
            </a:r>
            <a:r>
              <a:rPr lang="fr-FR" sz="1400" dirty="0" err="1" smtClean="0">
                <a:solidFill>
                  <a:srgbClr val="2C4390"/>
                </a:solidFill>
              </a:rPr>
              <a:t>cited</a:t>
            </a:r>
            <a:r>
              <a:rPr lang="fr-FR" sz="1400" dirty="0" smtClean="0">
                <a:solidFill>
                  <a:srgbClr val="2C4390"/>
                </a:solidFill>
              </a:rPr>
              <a:t> </a:t>
            </a:r>
            <a:r>
              <a:rPr lang="fr-FR" sz="1400" dirty="0" err="1" smtClean="0">
                <a:solidFill>
                  <a:srgbClr val="2C4390"/>
                </a:solidFill>
              </a:rPr>
              <a:t>papers</a:t>
            </a:r>
            <a:r>
              <a:rPr lang="fr-FR" sz="1400" dirty="0">
                <a:solidFill>
                  <a:srgbClr val="2C4390"/>
                </a:solidFill>
              </a:rPr>
              <a:t> </a:t>
            </a:r>
            <a:r>
              <a:rPr lang="fr-FR" sz="1400" dirty="0" smtClean="0"/>
              <a:t>are </a:t>
            </a:r>
            <a:r>
              <a:rPr lang="fr-FR" sz="1400" dirty="0" err="1" smtClean="0"/>
              <a:t>within</a:t>
            </a:r>
            <a:r>
              <a:rPr lang="fr-FR" sz="1400" dirty="0" smtClean="0"/>
              <a:t> the top 1% of </a:t>
            </a:r>
            <a:r>
              <a:rPr lang="fr-FR" sz="1400" dirty="0" err="1" smtClean="0"/>
              <a:t>papers</a:t>
            </a:r>
            <a:r>
              <a:rPr lang="fr-FR" sz="1400" dirty="0" smtClean="0"/>
              <a:t> in an </a:t>
            </a:r>
            <a:r>
              <a:rPr lang="fr-FR" sz="1400" dirty="0" err="1" smtClean="0"/>
              <a:t>academic</a:t>
            </a:r>
            <a:r>
              <a:rPr lang="fr-FR" sz="1400" dirty="0" smtClean="0"/>
              <a:t> </a:t>
            </a:r>
            <a:r>
              <a:rPr lang="fr-FR" sz="1400" dirty="0" err="1" smtClean="0"/>
              <a:t>field</a:t>
            </a:r>
            <a:endParaRPr lang="fr-FR" sz="1400" dirty="0" smtClean="0"/>
          </a:p>
          <a:p>
            <a:pPr lvl="1"/>
            <a:r>
              <a:rPr lang="fr-FR" sz="1400" dirty="0" smtClean="0">
                <a:solidFill>
                  <a:srgbClr val="2C4390"/>
                </a:solidFill>
              </a:rPr>
              <a:t>Hot </a:t>
            </a:r>
            <a:r>
              <a:rPr lang="fr-FR" sz="1400" dirty="0" err="1" smtClean="0">
                <a:solidFill>
                  <a:srgbClr val="2C4390"/>
                </a:solidFill>
              </a:rPr>
              <a:t>papers</a:t>
            </a:r>
            <a:r>
              <a:rPr lang="fr-FR" sz="1400" dirty="0">
                <a:solidFill>
                  <a:srgbClr val="2C4390"/>
                </a:solidFill>
              </a:rPr>
              <a:t> </a:t>
            </a:r>
            <a:r>
              <a:rPr lang="fr-FR" sz="1400" dirty="0" smtClean="0"/>
              <a:t>are in top 0.1% of </a:t>
            </a:r>
            <a:r>
              <a:rPr lang="fr-FR" sz="1400" dirty="0" err="1" smtClean="0"/>
              <a:t>papers</a:t>
            </a:r>
            <a:r>
              <a:rPr lang="fr-FR" sz="1400" dirty="0" smtClean="0"/>
              <a:t> in an </a:t>
            </a:r>
            <a:r>
              <a:rPr lang="fr-FR" sz="1400" dirty="0" err="1" smtClean="0"/>
              <a:t>academic</a:t>
            </a:r>
            <a:r>
              <a:rPr lang="fr-FR" sz="1400" dirty="0" smtClean="0"/>
              <a:t> </a:t>
            </a:r>
            <a:r>
              <a:rPr lang="fr-FR" sz="1400" dirty="0" err="1" smtClean="0"/>
              <a:t>field</a:t>
            </a:r>
            <a:endParaRPr lang="fr-FR" sz="1400" dirty="0" smtClean="0"/>
          </a:p>
        </p:txBody>
      </p:sp>
      <p:pic>
        <p:nvPicPr>
          <p:cNvPr id="7" name="Image 6"/>
          <p:cNvPicPr>
            <a:picLocks noChangeAspect="1"/>
          </p:cNvPicPr>
          <p:nvPr/>
        </p:nvPicPr>
        <p:blipFill rotWithShape="1">
          <a:blip r:embed="rId3"/>
          <a:srcRect t="10711" b="14622"/>
          <a:stretch/>
        </p:blipFill>
        <p:spPr>
          <a:xfrm>
            <a:off x="3447097" y="3238500"/>
            <a:ext cx="1969635" cy="1470660"/>
          </a:xfrm>
          <a:prstGeom prst="rect">
            <a:avLst/>
          </a:prstGeom>
        </p:spPr>
      </p:pic>
    </p:spTree>
    <p:extLst>
      <p:ext uri="{BB962C8B-B14F-4D97-AF65-F5344CB8AC3E}">
        <p14:creationId xmlns:p14="http://schemas.microsoft.com/office/powerpoint/2010/main" val="4256564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Bibliometric</a:t>
            </a:r>
            <a:r>
              <a:rPr lang="fr-FR" dirty="0" smtClean="0"/>
              <a:t> </a:t>
            </a:r>
            <a:r>
              <a:rPr lang="fr-FR" dirty="0" err="1"/>
              <a:t>indicators</a:t>
            </a:r>
            <a:endParaRPr lang="fr-FR" dirty="0"/>
          </a:p>
        </p:txBody>
      </p:sp>
      <p:sp>
        <p:nvSpPr>
          <p:cNvPr id="3" name="Espace réservé du contenu 2"/>
          <p:cNvSpPr>
            <a:spLocks noGrp="1"/>
          </p:cNvSpPr>
          <p:nvPr>
            <p:ph idx="1"/>
          </p:nvPr>
        </p:nvSpPr>
        <p:spPr/>
        <p:txBody>
          <a:bodyPr>
            <a:normAutofit lnSpcReduction="10000"/>
          </a:bodyPr>
          <a:lstStyle/>
          <a:p>
            <a:r>
              <a:rPr lang="fr-FR" sz="1800" dirty="0">
                <a:solidFill>
                  <a:srgbClr val="2C4390"/>
                </a:solidFill>
              </a:rPr>
              <a:t>H</a:t>
            </a:r>
            <a:r>
              <a:rPr lang="fr-FR" sz="1800" dirty="0" smtClean="0">
                <a:solidFill>
                  <a:srgbClr val="2C4390"/>
                </a:solidFill>
              </a:rPr>
              <a:t>-index</a:t>
            </a:r>
            <a:r>
              <a:rPr lang="fr-FR" sz="1800" dirty="0" smtClean="0"/>
              <a:t>: </a:t>
            </a:r>
            <a:r>
              <a:rPr lang="fr-FR" sz="1800" i="1" dirty="0" smtClean="0"/>
              <a:t>h</a:t>
            </a:r>
            <a:r>
              <a:rPr lang="fr-FR" sz="1800" dirty="0" smtClean="0"/>
              <a:t> </a:t>
            </a:r>
            <a:r>
              <a:rPr lang="fr-FR" sz="1800" dirty="0"/>
              <a:t>publications </a:t>
            </a:r>
            <a:r>
              <a:rPr lang="fr-FR" sz="1800" dirty="0" err="1"/>
              <a:t>cited</a:t>
            </a:r>
            <a:r>
              <a:rPr lang="fr-FR" sz="1800" dirty="0"/>
              <a:t> at least </a:t>
            </a:r>
            <a:r>
              <a:rPr lang="fr-FR" sz="1800" i="1" dirty="0"/>
              <a:t>h</a:t>
            </a:r>
            <a:r>
              <a:rPr lang="fr-FR" sz="1800" dirty="0"/>
              <a:t> </a:t>
            </a:r>
            <a:r>
              <a:rPr lang="fr-FR" sz="1800" dirty="0" smtClean="0"/>
              <a:t>times</a:t>
            </a:r>
          </a:p>
          <a:p>
            <a:endParaRPr lang="en-US" sz="2000" dirty="0" smtClean="0"/>
          </a:p>
          <a:p>
            <a:endParaRPr lang="en-US" sz="2000" dirty="0"/>
          </a:p>
          <a:p>
            <a:pPr>
              <a:buClr>
                <a:schemeClr val="bg1"/>
              </a:buClr>
            </a:pPr>
            <a:r>
              <a:rPr lang="en-US" sz="2000" dirty="0" smtClean="0"/>
              <a:t>       Lack </a:t>
            </a:r>
            <a:r>
              <a:rPr lang="en-US" sz="2000" dirty="0"/>
              <a:t>of clear concept</a:t>
            </a:r>
          </a:p>
          <a:p>
            <a:pPr>
              <a:buClr>
                <a:schemeClr val="bg1"/>
              </a:buClr>
            </a:pPr>
            <a:r>
              <a:rPr lang="en-US" sz="2000" dirty="0" smtClean="0"/>
              <a:t>       Inability </a:t>
            </a:r>
            <a:r>
              <a:rPr lang="en-US" sz="2000" dirty="0"/>
              <a:t>to assess early career researchers</a:t>
            </a:r>
          </a:p>
          <a:p>
            <a:pPr>
              <a:buClr>
                <a:schemeClr val="bg1"/>
              </a:buClr>
            </a:pPr>
            <a:r>
              <a:rPr lang="en-US" sz="2000" dirty="0" smtClean="0"/>
              <a:t>       Lack </a:t>
            </a:r>
            <a:r>
              <a:rPr lang="en-US" sz="2000" dirty="0"/>
              <a:t>of field normalization</a:t>
            </a:r>
          </a:p>
          <a:p>
            <a:pPr>
              <a:buClr>
                <a:schemeClr val="bg1"/>
              </a:buClr>
            </a:pPr>
            <a:r>
              <a:rPr lang="en-US" sz="2000" dirty="0" smtClean="0"/>
              <a:t>       Differences </a:t>
            </a:r>
            <a:r>
              <a:rPr lang="en-US" sz="2000" dirty="0"/>
              <a:t>between databases</a:t>
            </a:r>
          </a:p>
          <a:p>
            <a:pPr>
              <a:buClr>
                <a:schemeClr val="bg1"/>
              </a:buClr>
            </a:pPr>
            <a:r>
              <a:rPr lang="en-US" sz="2000" dirty="0" smtClean="0"/>
              <a:t>       Popularity</a:t>
            </a:r>
            <a:r>
              <a:rPr lang="en-US" sz="2000" dirty="0"/>
              <a:t>, uninformed </a:t>
            </a:r>
            <a:r>
              <a:rPr lang="en-US" sz="2000" dirty="0" smtClean="0"/>
              <a:t>use</a:t>
            </a:r>
          </a:p>
          <a:p>
            <a:pPr marL="457200" lvl="1" indent="0">
              <a:buNone/>
            </a:pPr>
            <a:endParaRPr lang="fr-FR" dirty="0" smtClean="0"/>
          </a:p>
          <a:p>
            <a:endParaRPr lang="fr-FR" dirty="0"/>
          </a:p>
        </p:txBody>
      </p:sp>
      <p:pic>
        <p:nvPicPr>
          <p:cNvPr id="5" name="Image 4"/>
          <p:cNvPicPr>
            <a:picLocks noChangeAspect="1"/>
          </p:cNvPicPr>
          <p:nvPr/>
        </p:nvPicPr>
        <p:blipFill>
          <a:blip r:embed="rId3"/>
          <a:stretch>
            <a:fillRect/>
          </a:stretch>
        </p:blipFill>
        <p:spPr>
          <a:xfrm>
            <a:off x="379240" y="3140350"/>
            <a:ext cx="732774" cy="640571"/>
          </a:xfrm>
          <a:prstGeom prst="rect">
            <a:avLst/>
          </a:prstGeom>
        </p:spPr>
      </p:pic>
      <p:grpSp>
        <p:nvGrpSpPr>
          <p:cNvPr id="7" name="Groupe 6"/>
          <p:cNvGrpSpPr/>
          <p:nvPr/>
        </p:nvGrpSpPr>
        <p:grpSpPr>
          <a:xfrm>
            <a:off x="6148743" y="1765892"/>
            <a:ext cx="2514600" cy="2015029"/>
            <a:chOff x="6148743" y="1765892"/>
            <a:chExt cx="2514600" cy="2015029"/>
          </a:xfrm>
        </p:grpSpPr>
        <p:pic>
          <p:nvPicPr>
            <p:cNvPr id="4" name="Image 3"/>
            <p:cNvPicPr>
              <a:picLocks noChangeAspect="1"/>
            </p:cNvPicPr>
            <p:nvPr/>
          </p:nvPicPr>
          <p:blipFill>
            <a:blip r:embed="rId4"/>
            <a:stretch>
              <a:fillRect/>
            </a:stretch>
          </p:blipFill>
          <p:spPr>
            <a:xfrm>
              <a:off x="6148743" y="1765892"/>
              <a:ext cx="2514600" cy="1819275"/>
            </a:xfrm>
            <a:prstGeom prst="rect">
              <a:avLst/>
            </a:prstGeom>
          </p:spPr>
        </p:pic>
        <p:sp>
          <p:nvSpPr>
            <p:cNvPr id="6" name="ZoneTexte 5"/>
            <p:cNvSpPr txBox="1"/>
            <p:nvPr/>
          </p:nvSpPr>
          <p:spPr>
            <a:xfrm>
              <a:off x="7672743" y="3591822"/>
              <a:ext cx="990600" cy="189099"/>
            </a:xfrm>
            <a:prstGeom prst="rect">
              <a:avLst/>
            </a:prstGeom>
          </p:spPr>
          <p:txBody>
            <a:bodyPr vert="horz" wrap="none" lIns="91440" tIns="45720" rIns="91440" bIns="45720" rtlCol="0" anchor="t" anchorCtr="0">
              <a:normAutofit lnSpcReduction="10000"/>
            </a:bodyPr>
            <a:lstStyle/>
            <a:p>
              <a:r>
                <a:rPr lang="fr-FR" sz="700" i="1" dirty="0" smtClean="0">
                  <a:solidFill>
                    <a:schemeClr val="bg1">
                      <a:lumMod val="50000"/>
                    </a:schemeClr>
                  </a:solidFill>
                </a:rPr>
                <a:t>Source: </a:t>
              </a:r>
              <a:r>
                <a:rPr lang="fr-FR" sz="700" i="1" dirty="0" err="1" smtClean="0">
                  <a:solidFill>
                    <a:schemeClr val="bg1">
                      <a:lumMod val="50000"/>
                    </a:schemeClr>
                  </a:solidFill>
                </a:rPr>
                <a:t>Hirsch</a:t>
              </a:r>
              <a:r>
                <a:rPr lang="fr-FR" sz="700" i="1" dirty="0" smtClean="0">
                  <a:solidFill>
                    <a:schemeClr val="bg1">
                      <a:lumMod val="50000"/>
                    </a:schemeClr>
                  </a:solidFill>
                </a:rPr>
                <a:t>, 2005</a:t>
              </a:r>
            </a:p>
          </p:txBody>
        </p:sp>
      </p:grpSp>
    </p:spTree>
    <p:extLst>
      <p:ext uri="{BB962C8B-B14F-4D97-AF65-F5344CB8AC3E}">
        <p14:creationId xmlns:p14="http://schemas.microsoft.com/office/powerpoint/2010/main" val="7314724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Bibliometric</a:t>
            </a:r>
            <a:r>
              <a:rPr lang="fr-FR" dirty="0" smtClean="0"/>
              <a:t> </a:t>
            </a:r>
            <a:r>
              <a:rPr lang="fr-FR" dirty="0" err="1" smtClean="0"/>
              <a:t>indicators</a:t>
            </a:r>
            <a:endParaRPr lang="fr-FR" dirty="0"/>
          </a:p>
        </p:txBody>
      </p:sp>
      <p:sp>
        <p:nvSpPr>
          <p:cNvPr id="3" name="Espace réservé du contenu 2"/>
          <p:cNvSpPr>
            <a:spLocks noGrp="1"/>
          </p:cNvSpPr>
          <p:nvPr>
            <p:ph idx="1"/>
          </p:nvPr>
        </p:nvSpPr>
        <p:spPr/>
        <p:txBody>
          <a:bodyPr>
            <a:normAutofit/>
          </a:bodyPr>
          <a:lstStyle/>
          <a:p>
            <a:r>
              <a:rPr lang="fr-FR" sz="1800" dirty="0" smtClean="0">
                <a:solidFill>
                  <a:srgbClr val="2C4390"/>
                </a:solidFill>
              </a:rPr>
              <a:t>Journal Impact Factor</a:t>
            </a:r>
            <a:r>
              <a:rPr lang="fr-FR" sz="1800" dirty="0" smtClean="0"/>
              <a:t>: </a:t>
            </a:r>
            <a:r>
              <a:rPr lang="fr-FR" sz="1800" dirty="0" err="1" smtClean="0"/>
              <a:t>average</a:t>
            </a:r>
            <a:r>
              <a:rPr lang="fr-FR" sz="1800" dirty="0" smtClean="0"/>
              <a:t> </a:t>
            </a:r>
            <a:r>
              <a:rPr lang="fr-FR" sz="1800" dirty="0" err="1" smtClean="0"/>
              <a:t>number</a:t>
            </a:r>
            <a:r>
              <a:rPr lang="fr-FR" sz="1800" dirty="0" smtClean="0"/>
              <a:t> of citations per </a:t>
            </a:r>
            <a:r>
              <a:rPr lang="fr-FR" sz="1800" dirty="0" err="1" smtClean="0"/>
              <a:t>published</a:t>
            </a:r>
            <a:r>
              <a:rPr lang="fr-FR" sz="1800" dirty="0" smtClean="0"/>
              <a:t> </a:t>
            </a:r>
            <a:r>
              <a:rPr lang="fr-FR" sz="1800" dirty="0" err="1" smtClean="0"/>
              <a:t>paper</a:t>
            </a:r>
            <a:r>
              <a:rPr lang="fr-FR" sz="1800" dirty="0" smtClean="0"/>
              <a:t> </a:t>
            </a:r>
            <a:r>
              <a:rPr lang="fr-FR" sz="1800" dirty="0" err="1" smtClean="0"/>
              <a:t>averaged</a:t>
            </a:r>
            <a:r>
              <a:rPr lang="fr-FR" sz="1800" dirty="0" smtClean="0"/>
              <a:t> over </a:t>
            </a:r>
            <a:r>
              <a:rPr lang="fr-FR" sz="1800" dirty="0" err="1" smtClean="0"/>
              <a:t>two</a:t>
            </a:r>
            <a:r>
              <a:rPr lang="fr-FR" sz="1800" dirty="0" smtClean="0"/>
              <a:t> </a:t>
            </a:r>
            <a:r>
              <a:rPr lang="fr-FR" sz="1800" dirty="0" err="1" smtClean="0"/>
              <a:t>years</a:t>
            </a:r>
            <a:endParaRPr lang="fr-FR" sz="1800" dirty="0" smtClean="0"/>
          </a:p>
          <a:p>
            <a:endParaRPr lang="fr-FR" sz="1800" dirty="0"/>
          </a:p>
          <a:p>
            <a:endParaRPr lang="fr-FR" sz="1800" dirty="0" smtClean="0"/>
          </a:p>
          <a:p>
            <a:endParaRPr lang="fr-FR" sz="1800" dirty="0"/>
          </a:p>
          <a:p>
            <a:endParaRPr lang="fr-FR" sz="1800" dirty="0" smtClean="0"/>
          </a:p>
          <a:p>
            <a:r>
              <a:rPr lang="fr-FR" sz="1800" dirty="0" smtClean="0"/>
              <a:t>         Not to </a:t>
            </a:r>
            <a:r>
              <a:rPr lang="fr-FR" sz="1800" dirty="0" err="1" smtClean="0"/>
              <a:t>evaluate</a:t>
            </a:r>
            <a:r>
              <a:rPr lang="fr-FR" sz="1800" dirty="0" smtClean="0"/>
              <a:t> the </a:t>
            </a:r>
            <a:r>
              <a:rPr lang="fr-FR" sz="1800" dirty="0" err="1" smtClean="0"/>
              <a:t>quality</a:t>
            </a:r>
            <a:r>
              <a:rPr lang="fr-FR" sz="1800" dirty="0" smtClean="0"/>
              <a:t> of the journal</a:t>
            </a:r>
          </a:p>
          <a:p>
            <a:r>
              <a:rPr lang="fr-FR" sz="1800" dirty="0" smtClean="0"/>
              <a:t>         Not to compare cross-discipline </a:t>
            </a:r>
            <a:r>
              <a:rPr lang="fr-FR" sz="1800" dirty="0" err="1" smtClean="0"/>
              <a:t>journals</a:t>
            </a:r>
            <a:endParaRPr lang="fr-FR" sz="1800" dirty="0" smtClean="0"/>
          </a:p>
        </p:txBody>
      </p:sp>
      <p:pic>
        <p:nvPicPr>
          <p:cNvPr id="5" name="Image 4"/>
          <p:cNvPicPr>
            <a:picLocks noChangeAspect="1"/>
          </p:cNvPicPr>
          <p:nvPr/>
        </p:nvPicPr>
        <p:blipFill>
          <a:blip r:embed="rId3"/>
          <a:stretch>
            <a:fillRect/>
          </a:stretch>
        </p:blipFill>
        <p:spPr>
          <a:xfrm>
            <a:off x="2855645" y="2545671"/>
            <a:ext cx="3439023" cy="595736"/>
          </a:xfrm>
          <a:prstGeom prst="rect">
            <a:avLst/>
          </a:prstGeom>
        </p:spPr>
      </p:pic>
      <p:pic>
        <p:nvPicPr>
          <p:cNvPr id="4" name="Image 3"/>
          <p:cNvPicPr>
            <a:picLocks noChangeAspect="1"/>
          </p:cNvPicPr>
          <p:nvPr/>
        </p:nvPicPr>
        <p:blipFill>
          <a:blip r:embed="rId4"/>
          <a:stretch>
            <a:fillRect/>
          </a:stretch>
        </p:blipFill>
        <p:spPr>
          <a:xfrm>
            <a:off x="379240" y="3599007"/>
            <a:ext cx="732774" cy="640571"/>
          </a:xfrm>
          <a:prstGeom prst="rect">
            <a:avLst/>
          </a:prstGeom>
        </p:spPr>
      </p:pic>
    </p:spTree>
    <p:extLst>
      <p:ext uri="{BB962C8B-B14F-4D97-AF65-F5344CB8AC3E}">
        <p14:creationId xmlns:p14="http://schemas.microsoft.com/office/powerpoint/2010/main" val="30191748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Bibliometric</a:t>
            </a:r>
            <a:r>
              <a:rPr lang="fr-FR" dirty="0" smtClean="0"/>
              <a:t> </a:t>
            </a:r>
            <a:r>
              <a:rPr lang="fr-FR" dirty="0" err="1" smtClean="0"/>
              <a:t>indicators</a:t>
            </a:r>
            <a:endParaRPr lang="fr-FR" dirty="0"/>
          </a:p>
        </p:txBody>
      </p:sp>
      <p:sp>
        <p:nvSpPr>
          <p:cNvPr id="3" name="Espace réservé du contenu 2"/>
          <p:cNvSpPr>
            <a:spLocks noGrp="1"/>
          </p:cNvSpPr>
          <p:nvPr>
            <p:ph idx="1"/>
          </p:nvPr>
        </p:nvSpPr>
        <p:spPr/>
        <p:txBody>
          <a:bodyPr>
            <a:normAutofit/>
          </a:bodyPr>
          <a:lstStyle/>
          <a:p>
            <a:r>
              <a:rPr lang="fr-FR" sz="1800" dirty="0" smtClean="0">
                <a:solidFill>
                  <a:srgbClr val="2C4390"/>
                </a:solidFill>
              </a:rPr>
              <a:t>TOP Factor</a:t>
            </a:r>
            <a:r>
              <a:rPr lang="fr-FR" sz="1800" dirty="0" smtClean="0"/>
              <a:t> </a:t>
            </a:r>
            <a:r>
              <a:rPr lang="en-US" sz="1800" dirty="0" smtClean="0"/>
              <a:t>grades the </a:t>
            </a:r>
            <a:r>
              <a:rPr lang="en-US" sz="1800" dirty="0"/>
              <a:t>quality of process and implementation of scholarly values</a:t>
            </a:r>
            <a:endParaRPr lang="fr-FR" sz="1800" dirty="0"/>
          </a:p>
          <a:p>
            <a:r>
              <a:rPr lang="en-US" sz="1800" dirty="0" smtClean="0"/>
              <a:t>Transparency </a:t>
            </a:r>
            <a:r>
              <a:rPr lang="en-US" sz="1800" dirty="0"/>
              <a:t>and reproducibility of research</a:t>
            </a:r>
            <a:endParaRPr lang="fr-FR" sz="1800" dirty="0" smtClean="0"/>
          </a:p>
          <a:p>
            <a:endParaRPr lang="fr-FR" sz="1800" dirty="0"/>
          </a:p>
          <a:p>
            <a:endParaRPr lang="fr-FR" sz="1800" dirty="0" smtClean="0"/>
          </a:p>
          <a:p>
            <a:pPr>
              <a:buClr>
                <a:schemeClr val="bg1"/>
              </a:buClr>
            </a:pPr>
            <a:r>
              <a:rPr lang="fr-FR" sz="1800" dirty="0" smtClean="0"/>
              <a:t>         Not to </a:t>
            </a:r>
            <a:r>
              <a:rPr lang="fr-FR" sz="1800" dirty="0" err="1" smtClean="0"/>
              <a:t>rank</a:t>
            </a:r>
            <a:r>
              <a:rPr lang="fr-FR" sz="1800" dirty="0" smtClean="0"/>
              <a:t> the journal         </a:t>
            </a:r>
          </a:p>
        </p:txBody>
      </p:sp>
      <p:pic>
        <p:nvPicPr>
          <p:cNvPr id="4" name="Image 3"/>
          <p:cNvPicPr>
            <a:picLocks noChangeAspect="1"/>
          </p:cNvPicPr>
          <p:nvPr/>
        </p:nvPicPr>
        <p:blipFill>
          <a:blip r:embed="rId3"/>
          <a:stretch>
            <a:fillRect/>
          </a:stretch>
        </p:blipFill>
        <p:spPr>
          <a:xfrm>
            <a:off x="440200" y="3080847"/>
            <a:ext cx="732774" cy="640571"/>
          </a:xfrm>
          <a:prstGeom prst="rect">
            <a:avLst/>
          </a:prstGeom>
        </p:spPr>
      </p:pic>
      <p:pic>
        <p:nvPicPr>
          <p:cNvPr id="5" name="Image 4"/>
          <p:cNvPicPr>
            <a:picLocks noChangeAspect="1"/>
          </p:cNvPicPr>
          <p:nvPr/>
        </p:nvPicPr>
        <p:blipFill>
          <a:blip r:embed="rId4"/>
          <a:stretch>
            <a:fillRect/>
          </a:stretch>
        </p:blipFill>
        <p:spPr>
          <a:xfrm>
            <a:off x="6437822" y="1184992"/>
            <a:ext cx="1800476" cy="400106"/>
          </a:xfrm>
          <a:prstGeom prst="rect">
            <a:avLst/>
          </a:prstGeom>
        </p:spPr>
      </p:pic>
    </p:spTree>
    <p:extLst>
      <p:ext uri="{BB962C8B-B14F-4D97-AF65-F5344CB8AC3E}">
        <p14:creationId xmlns:p14="http://schemas.microsoft.com/office/powerpoint/2010/main" val="28282964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Uses of </a:t>
            </a:r>
            <a:r>
              <a:rPr lang="fr-FR" dirty="0" err="1" smtClean="0"/>
              <a:t>Bibliometrics</a:t>
            </a:r>
            <a:endParaRPr lang="fr-FR" dirty="0"/>
          </a:p>
        </p:txBody>
      </p:sp>
      <p:sp>
        <p:nvSpPr>
          <p:cNvPr id="3" name="Espace réservé du contenu 2"/>
          <p:cNvSpPr>
            <a:spLocks noGrp="1"/>
          </p:cNvSpPr>
          <p:nvPr>
            <p:ph idx="1"/>
          </p:nvPr>
        </p:nvSpPr>
        <p:spPr>
          <a:xfrm>
            <a:off x="381348" y="1693952"/>
            <a:ext cx="8387622" cy="3213328"/>
          </a:xfrm>
        </p:spPr>
        <p:txBody>
          <a:bodyPr>
            <a:normAutofit lnSpcReduction="10000"/>
          </a:bodyPr>
          <a:lstStyle/>
          <a:p>
            <a:r>
              <a:rPr lang="fr-FR" sz="1800" dirty="0" err="1" smtClean="0"/>
              <a:t>Rankings</a:t>
            </a:r>
            <a:endParaRPr lang="fr-FR" sz="1800" dirty="0" smtClean="0"/>
          </a:p>
          <a:p>
            <a:pPr lvl="1"/>
            <a:endParaRPr lang="fr-FR" dirty="0" smtClean="0"/>
          </a:p>
          <a:p>
            <a:pPr lvl="1"/>
            <a:endParaRPr lang="fr-FR" dirty="0"/>
          </a:p>
          <a:p>
            <a:pPr lvl="1"/>
            <a:endParaRPr lang="fr-FR" dirty="0" smtClean="0"/>
          </a:p>
          <a:p>
            <a:pPr lvl="1"/>
            <a:endParaRPr lang="fr-FR" dirty="0"/>
          </a:p>
          <a:p>
            <a:pPr lvl="1"/>
            <a:endParaRPr lang="fr-FR" dirty="0" smtClean="0"/>
          </a:p>
          <a:p>
            <a:pPr lvl="1"/>
            <a:endParaRPr lang="fr-FR" dirty="0" smtClean="0"/>
          </a:p>
          <a:p>
            <a:pPr lvl="1"/>
            <a:endParaRPr lang="fr-FR" dirty="0" smtClean="0"/>
          </a:p>
          <a:p>
            <a:pPr lvl="1">
              <a:buClr>
                <a:schemeClr val="bg1"/>
              </a:buClr>
            </a:pPr>
            <a:r>
              <a:rPr lang="fr-FR" dirty="0" err="1" smtClean="0"/>
              <a:t>Own</a:t>
            </a:r>
            <a:r>
              <a:rPr lang="fr-FR" dirty="0" smtClean="0"/>
              <a:t> </a:t>
            </a:r>
            <a:r>
              <a:rPr lang="fr-FR" dirty="0" err="1" smtClean="0"/>
              <a:t>methodology</a:t>
            </a:r>
            <a:r>
              <a:rPr lang="fr-FR" dirty="0" smtClean="0"/>
              <a:t> and </a:t>
            </a:r>
            <a:r>
              <a:rPr lang="fr-FR" dirty="0" err="1" smtClean="0"/>
              <a:t>indicators</a:t>
            </a:r>
            <a:endParaRPr lang="fr-FR" dirty="0" smtClean="0"/>
          </a:p>
        </p:txBody>
      </p:sp>
      <p:graphicFrame>
        <p:nvGraphicFramePr>
          <p:cNvPr id="4" name="Tableau 3"/>
          <p:cNvGraphicFramePr>
            <a:graphicFrameLocks noGrp="1"/>
          </p:cNvGraphicFramePr>
          <p:nvPr>
            <p:extLst>
              <p:ext uri="{D42A27DB-BD31-4B8C-83A1-F6EECF244321}">
                <p14:modId xmlns:p14="http://schemas.microsoft.com/office/powerpoint/2010/main" val="2200346670"/>
              </p:ext>
            </p:extLst>
          </p:nvPr>
        </p:nvGraphicFramePr>
        <p:xfrm>
          <a:off x="2348467" y="1875462"/>
          <a:ext cx="6420503" cy="2248472"/>
        </p:xfrm>
        <a:graphic>
          <a:graphicData uri="http://schemas.openxmlformats.org/drawingml/2006/table">
            <a:tbl>
              <a:tblPr firstRow="1" bandRow="1">
                <a:tableStyleId>{5C22544A-7EE6-4342-B048-85BDC9FD1C3A}</a:tableStyleId>
              </a:tblPr>
              <a:tblGrid>
                <a:gridCol w="4804027">
                  <a:extLst>
                    <a:ext uri="{9D8B030D-6E8A-4147-A177-3AD203B41FA5}">
                      <a16:colId xmlns:a16="http://schemas.microsoft.com/office/drawing/2014/main" val="1910003267"/>
                    </a:ext>
                  </a:extLst>
                </a:gridCol>
                <a:gridCol w="1616476">
                  <a:extLst>
                    <a:ext uri="{9D8B030D-6E8A-4147-A177-3AD203B41FA5}">
                      <a16:colId xmlns:a16="http://schemas.microsoft.com/office/drawing/2014/main" val="3644629988"/>
                    </a:ext>
                  </a:extLst>
                </a:gridCol>
              </a:tblGrid>
              <a:tr h="582092">
                <a:tc>
                  <a:txBody>
                    <a:bodyPr/>
                    <a:lstStyle/>
                    <a:p>
                      <a:r>
                        <a:rPr lang="fr-FR" sz="1400" dirty="0" err="1" smtClean="0"/>
                        <a:t>Ranking</a:t>
                      </a:r>
                      <a:r>
                        <a:rPr lang="fr-FR" sz="1400" dirty="0" smtClean="0"/>
                        <a:t> Institute</a:t>
                      </a:r>
                      <a:endParaRPr lang="fr-FR" sz="1400" dirty="0"/>
                    </a:p>
                  </a:txBody>
                  <a:tcPr>
                    <a:solidFill>
                      <a:srgbClr val="A1B2DA"/>
                    </a:solidFill>
                  </a:tcPr>
                </a:tc>
                <a:tc>
                  <a:txBody>
                    <a:bodyPr/>
                    <a:lstStyle/>
                    <a:p>
                      <a:r>
                        <a:rPr lang="fr-FR" sz="1400" dirty="0" smtClean="0"/>
                        <a:t>Date of </a:t>
                      </a:r>
                      <a:r>
                        <a:rPr lang="fr-FR" sz="1400" dirty="0" err="1" smtClean="0"/>
                        <a:t>inception</a:t>
                      </a:r>
                      <a:endParaRPr lang="fr-FR" sz="1400" dirty="0"/>
                    </a:p>
                  </a:txBody>
                  <a:tcPr>
                    <a:solidFill>
                      <a:srgbClr val="A1B2DA"/>
                    </a:solidFill>
                  </a:tcPr>
                </a:tc>
                <a:extLst>
                  <a:ext uri="{0D108BD9-81ED-4DB2-BD59-A6C34878D82A}">
                    <a16:rowId xmlns:a16="http://schemas.microsoft.com/office/drawing/2014/main" val="2804027684"/>
                  </a:ext>
                </a:extLst>
              </a:tr>
              <a:tr h="4165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Shanghai </a:t>
                      </a:r>
                      <a:r>
                        <a:rPr lang="fr-FR" sz="1200" dirty="0" err="1" smtClean="0"/>
                        <a:t>Academic</a:t>
                      </a:r>
                      <a:r>
                        <a:rPr lang="fr-FR" sz="1200" baseline="0" dirty="0" smtClean="0"/>
                        <a:t> </a:t>
                      </a:r>
                      <a:r>
                        <a:rPr lang="fr-FR" sz="1200" dirty="0" err="1" smtClean="0"/>
                        <a:t>Ranking’s</a:t>
                      </a:r>
                      <a:r>
                        <a:rPr lang="fr-FR" sz="1200" dirty="0" smtClean="0"/>
                        <a:t> of World </a:t>
                      </a:r>
                      <a:r>
                        <a:rPr lang="fr-FR" sz="1200" dirty="0" err="1" smtClean="0"/>
                        <a:t>Universities</a:t>
                      </a:r>
                      <a:r>
                        <a:rPr lang="fr-FR" sz="1200" baseline="0" dirty="0" smtClean="0"/>
                        <a:t> (ARWU)</a:t>
                      </a:r>
                      <a:endParaRPr lang="fr-FR" sz="1200" dirty="0"/>
                    </a:p>
                  </a:txBody>
                  <a:tcPr>
                    <a:solidFill>
                      <a:srgbClr val="A1B2DA"/>
                    </a:solidFill>
                  </a:tcPr>
                </a:tc>
                <a:tc>
                  <a:txBody>
                    <a:bodyPr/>
                    <a:lstStyle/>
                    <a:p>
                      <a:r>
                        <a:rPr lang="fr-FR" sz="1200" dirty="0" smtClean="0"/>
                        <a:t>2003</a:t>
                      </a:r>
                      <a:endParaRPr lang="fr-FR" sz="1200" dirty="0"/>
                    </a:p>
                  </a:txBody>
                  <a:tcPr>
                    <a:solidFill>
                      <a:srgbClr val="A1B2DA"/>
                    </a:solidFill>
                  </a:tcPr>
                </a:tc>
                <a:extLst>
                  <a:ext uri="{0D108BD9-81ED-4DB2-BD59-A6C34878D82A}">
                    <a16:rowId xmlns:a16="http://schemas.microsoft.com/office/drawing/2014/main" val="3603143509"/>
                  </a:ext>
                </a:extLst>
              </a:tr>
              <a:tr h="416595">
                <a:tc>
                  <a:txBody>
                    <a:bodyPr/>
                    <a:lstStyle/>
                    <a:p>
                      <a:r>
                        <a:rPr lang="fr-FR" sz="1200" dirty="0" smtClean="0"/>
                        <a:t>THE World </a:t>
                      </a:r>
                      <a:r>
                        <a:rPr lang="fr-FR" sz="1200" dirty="0" err="1" smtClean="0"/>
                        <a:t>University</a:t>
                      </a:r>
                      <a:r>
                        <a:rPr lang="fr-FR" sz="1200" baseline="0" dirty="0" smtClean="0"/>
                        <a:t> </a:t>
                      </a:r>
                      <a:r>
                        <a:rPr lang="fr-FR" sz="1200" baseline="0" dirty="0" err="1" smtClean="0"/>
                        <a:t>Rankings</a:t>
                      </a:r>
                      <a:endParaRPr lang="fr-FR" sz="1200" dirty="0"/>
                    </a:p>
                  </a:txBody>
                  <a:tcPr>
                    <a:solidFill>
                      <a:srgbClr val="A1B2DA"/>
                    </a:solidFill>
                  </a:tcPr>
                </a:tc>
                <a:tc>
                  <a:txBody>
                    <a:bodyPr/>
                    <a:lstStyle/>
                    <a:p>
                      <a:r>
                        <a:rPr lang="fr-FR" sz="1200" dirty="0" smtClean="0"/>
                        <a:t>2004</a:t>
                      </a:r>
                      <a:endParaRPr lang="fr-FR" sz="1200" dirty="0"/>
                    </a:p>
                  </a:txBody>
                  <a:tcPr>
                    <a:solidFill>
                      <a:srgbClr val="A1B2DA"/>
                    </a:solidFill>
                  </a:tcPr>
                </a:tc>
                <a:extLst>
                  <a:ext uri="{0D108BD9-81ED-4DB2-BD59-A6C34878D82A}">
                    <a16:rowId xmlns:a16="http://schemas.microsoft.com/office/drawing/2014/main" val="349051806"/>
                  </a:ext>
                </a:extLst>
              </a:tr>
              <a:tr h="416595">
                <a:tc>
                  <a:txBody>
                    <a:bodyPr/>
                    <a:lstStyle/>
                    <a:p>
                      <a:r>
                        <a:rPr lang="fr-FR" sz="1200" dirty="0" smtClean="0"/>
                        <a:t>QS World </a:t>
                      </a:r>
                      <a:r>
                        <a:rPr lang="fr-FR" sz="1200" dirty="0" err="1" smtClean="0"/>
                        <a:t>University</a:t>
                      </a:r>
                      <a:r>
                        <a:rPr lang="fr-FR" sz="1200" dirty="0" smtClean="0"/>
                        <a:t> </a:t>
                      </a:r>
                      <a:r>
                        <a:rPr lang="fr-FR" sz="1200" dirty="0" err="1" smtClean="0"/>
                        <a:t>Rankings</a:t>
                      </a:r>
                      <a:endParaRPr lang="fr-FR" sz="1200" dirty="0"/>
                    </a:p>
                  </a:txBody>
                  <a:tcPr>
                    <a:solidFill>
                      <a:srgbClr val="A1B2DA"/>
                    </a:solidFill>
                  </a:tcPr>
                </a:tc>
                <a:tc>
                  <a:txBody>
                    <a:bodyPr/>
                    <a:lstStyle/>
                    <a:p>
                      <a:r>
                        <a:rPr lang="fr-FR" sz="1200" dirty="0" smtClean="0"/>
                        <a:t>2004</a:t>
                      </a:r>
                      <a:endParaRPr lang="fr-FR" sz="1200" dirty="0"/>
                    </a:p>
                  </a:txBody>
                  <a:tcPr>
                    <a:solidFill>
                      <a:srgbClr val="A1B2DA"/>
                    </a:solidFill>
                  </a:tcPr>
                </a:tc>
                <a:extLst>
                  <a:ext uri="{0D108BD9-81ED-4DB2-BD59-A6C34878D82A}">
                    <a16:rowId xmlns:a16="http://schemas.microsoft.com/office/drawing/2014/main" val="4165385946"/>
                  </a:ext>
                </a:extLst>
              </a:tr>
              <a:tr h="416595">
                <a:tc>
                  <a:txBody>
                    <a:bodyPr/>
                    <a:lstStyle/>
                    <a:p>
                      <a:r>
                        <a:rPr lang="fr-FR" sz="1200" b="0" dirty="0" smtClean="0"/>
                        <a:t>CWTS</a:t>
                      </a:r>
                      <a:r>
                        <a:rPr lang="fr-FR" sz="1200" b="0" baseline="0" dirty="0" smtClean="0"/>
                        <a:t> </a:t>
                      </a:r>
                      <a:r>
                        <a:rPr lang="fr-FR" sz="1200" b="0" baseline="0" dirty="0" err="1" smtClean="0"/>
                        <a:t>Leiden</a:t>
                      </a:r>
                      <a:r>
                        <a:rPr lang="fr-FR" sz="1200" b="0" baseline="0" dirty="0" smtClean="0"/>
                        <a:t> </a:t>
                      </a:r>
                      <a:r>
                        <a:rPr lang="fr-FR" sz="1200" b="0" baseline="0" dirty="0" err="1" smtClean="0"/>
                        <a:t>Ranking</a:t>
                      </a:r>
                      <a:endParaRPr lang="fr-FR" sz="1200" b="0" dirty="0"/>
                    </a:p>
                  </a:txBody>
                  <a:tcPr>
                    <a:solidFill>
                      <a:srgbClr val="A1B2DA"/>
                    </a:solidFill>
                  </a:tcPr>
                </a:tc>
                <a:tc>
                  <a:txBody>
                    <a:bodyPr/>
                    <a:lstStyle/>
                    <a:p>
                      <a:r>
                        <a:rPr lang="fr-FR" sz="1200" dirty="0" smtClean="0"/>
                        <a:t>2006</a:t>
                      </a:r>
                      <a:endParaRPr lang="fr-FR" sz="1200" dirty="0"/>
                    </a:p>
                  </a:txBody>
                  <a:tcPr>
                    <a:solidFill>
                      <a:srgbClr val="A1B2DA"/>
                    </a:solidFill>
                  </a:tcPr>
                </a:tc>
                <a:extLst>
                  <a:ext uri="{0D108BD9-81ED-4DB2-BD59-A6C34878D82A}">
                    <a16:rowId xmlns:a16="http://schemas.microsoft.com/office/drawing/2014/main" val="350419240"/>
                  </a:ext>
                </a:extLst>
              </a:tr>
            </a:tbl>
          </a:graphicData>
        </a:graphic>
      </p:graphicFrame>
      <p:sp>
        <p:nvSpPr>
          <p:cNvPr id="5" name="ZoneTexte 4"/>
          <p:cNvSpPr txBox="1"/>
          <p:nvPr/>
        </p:nvSpPr>
        <p:spPr>
          <a:xfrm>
            <a:off x="7763130" y="4123934"/>
            <a:ext cx="1005840" cy="179396"/>
          </a:xfrm>
          <a:prstGeom prst="rect">
            <a:avLst/>
          </a:prstGeom>
        </p:spPr>
        <p:txBody>
          <a:bodyPr vert="horz" wrap="none" lIns="91440" tIns="45720" rIns="91440" bIns="45720" rtlCol="0" anchor="t" anchorCtr="0">
            <a:noAutofit/>
          </a:bodyPr>
          <a:lstStyle/>
          <a:p>
            <a:r>
              <a:rPr lang="fr-FR" sz="700" i="1" dirty="0" smtClean="0">
                <a:solidFill>
                  <a:schemeClr val="bg1">
                    <a:lumMod val="50000"/>
                  </a:schemeClr>
                </a:solidFill>
              </a:rPr>
              <a:t>Source: </a:t>
            </a:r>
            <a:r>
              <a:rPr lang="fr-FR" sz="700" i="1" dirty="0" err="1" smtClean="0">
                <a:solidFill>
                  <a:schemeClr val="bg1">
                    <a:lumMod val="50000"/>
                  </a:schemeClr>
                </a:solidFill>
              </a:rPr>
              <a:t>Kayyali</a:t>
            </a:r>
            <a:r>
              <a:rPr lang="fr-FR" sz="700" i="1" dirty="0" smtClean="0">
                <a:solidFill>
                  <a:schemeClr val="bg1">
                    <a:lumMod val="50000"/>
                  </a:schemeClr>
                </a:solidFill>
              </a:rPr>
              <a:t>, 2020</a:t>
            </a:r>
          </a:p>
        </p:txBody>
      </p:sp>
      <p:pic>
        <p:nvPicPr>
          <p:cNvPr id="6" name="Image 5"/>
          <p:cNvPicPr>
            <a:picLocks noChangeAspect="1"/>
          </p:cNvPicPr>
          <p:nvPr/>
        </p:nvPicPr>
        <p:blipFill>
          <a:blip r:embed="rId3"/>
          <a:stretch>
            <a:fillRect/>
          </a:stretch>
        </p:blipFill>
        <p:spPr>
          <a:xfrm>
            <a:off x="379240" y="4123934"/>
            <a:ext cx="732774" cy="640571"/>
          </a:xfrm>
          <a:prstGeom prst="rect">
            <a:avLst/>
          </a:prstGeom>
        </p:spPr>
      </p:pic>
    </p:spTree>
    <p:extLst>
      <p:ext uri="{BB962C8B-B14F-4D97-AF65-F5344CB8AC3E}">
        <p14:creationId xmlns:p14="http://schemas.microsoft.com/office/powerpoint/2010/main" val="13498543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Uses of </a:t>
            </a:r>
            <a:r>
              <a:rPr lang="fr-FR" dirty="0" err="1"/>
              <a:t>Bibliometrics</a:t>
            </a:r>
            <a:endParaRPr lang="fr-FR" dirty="0"/>
          </a:p>
        </p:txBody>
      </p:sp>
      <p:sp>
        <p:nvSpPr>
          <p:cNvPr id="3" name="Espace réservé du contenu 2"/>
          <p:cNvSpPr>
            <a:spLocks noGrp="1"/>
          </p:cNvSpPr>
          <p:nvPr>
            <p:ph idx="1"/>
          </p:nvPr>
        </p:nvSpPr>
        <p:spPr/>
        <p:txBody>
          <a:bodyPr/>
          <a:lstStyle/>
          <a:p>
            <a:r>
              <a:rPr lang="fr-FR" dirty="0" err="1" smtClean="0"/>
              <a:t>Rankings</a:t>
            </a:r>
            <a:endParaRPr lang="fr-FR" dirty="0" smtClean="0"/>
          </a:p>
          <a:p>
            <a:pPr lvl="1"/>
            <a:r>
              <a:rPr lang="fr-FR" dirty="0" smtClean="0"/>
              <a:t>Brand the institution</a:t>
            </a:r>
          </a:p>
          <a:p>
            <a:pPr lvl="1"/>
            <a:r>
              <a:rPr lang="fr-FR" dirty="0" err="1" smtClean="0"/>
              <a:t>Improve</a:t>
            </a:r>
            <a:r>
              <a:rPr lang="fr-FR" dirty="0" smtClean="0"/>
              <a:t> </a:t>
            </a:r>
            <a:r>
              <a:rPr lang="fr-FR" dirty="0" err="1" smtClean="0"/>
              <a:t>organization</a:t>
            </a:r>
            <a:r>
              <a:rPr lang="fr-FR" dirty="0" smtClean="0"/>
              <a:t> and management</a:t>
            </a:r>
          </a:p>
          <a:p>
            <a:pPr lvl="1"/>
            <a:r>
              <a:rPr lang="fr-FR" dirty="0" smtClean="0"/>
              <a:t>Help </a:t>
            </a:r>
            <a:r>
              <a:rPr lang="fr-FR" dirty="0" err="1" smtClean="0"/>
              <a:t>take</a:t>
            </a:r>
            <a:r>
              <a:rPr lang="fr-FR" dirty="0" smtClean="0"/>
              <a:t> important </a:t>
            </a:r>
            <a:r>
              <a:rPr lang="fr-FR" dirty="0" err="1" smtClean="0"/>
              <a:t>decisions</a:t>
            </a:r>
            <a:endParaRPr lang="fr-FR" dirty="0" smtClean="0"/>
          </a:p>
          <a:p>
            <a:pPr lvl="1"/>
            <a:r>
              <a:rPr lang="fr-FR" dirty="0" smtClean="0"/>
              <a:t>Influence </a:t>
            </a:r>
            <a:r>
              <a:rPr lang="fr-FR" dirty="0" err="1" smtClean="0"/>
              <a:t>partnerships</a:t>
            </a:r>
            <a:r>
              <a:rPr lang="fr-FR" dirty="0" smtClean="0"/>
              <a:t> and collaborations</a:t>
            </a:r>
            <a:endParaRPr lang="fr-FR" dirty="0"/>
          </a:p>
        </p:txBody>
      </p:sp>
    </p:spTree>
    <p:extLst>
      <p:ext uri="{BB962C8B-B14F-4D97-AF65-F5344CB8AC3E}">
        <p14:creationId xmlns:p14="http://schemas.microsoft.com/office/powerpoint/2010/main" val="396258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Bibliometric</a:t>
            </a:r>
            <a:r>
              <a:rPr lang="fr-FR" dirty="0" smtClean="0"/>
              <a:t> </a:t>
            </a:r>
            <a:r>
              <a:rPr lang="fr-FR" dirty="0" err="1" smtClean="0"/>
              <a:t>indicators</a:t>
            </a:r>
            <a:r>
              <a:rPr lang="fr-FR" dirty="0" smtClean="0"/>
              <a:t>: </a:t>
            </a:r>
            <a:r>
              <a:rPr lang="fr-FR" dirty="0" err="1" smtClean="0"/>
              <a:t>limits</a:t>
            </a:r>
            <a:endParaRPr lang="fr-FR" dirty="0"/>
          </a:p>
        </p:txBody>
      </p:sp>
      <p:sp>
        <p:nvSpPr>
          <p:cNvPr id="3" name="Espace réservé du contenu 2"/>
          <p:cNvSpPr>
            <a:spLocks noGrp="1"/>
          </p:cNvSpPr>
          <p:nvPr>
            <p:ph idx="1"/>
          </p:nvPr>
        </p:nvSpPr>
        <p:spPr/>
        <p:txBody>
          <a:bodyPr/>
          <a:lstStyle/>
          <a:p>
            <a:r>
              <a:rPr lang="fr-FR" dirty="0" err="1" smtClean="0"/>
              <a:t>Assessing</a:t>
            </a:r>
            <a:r>
              <a:rPr lang="fr-FR" dirty="0" smtClean="0"/>
              <a:t> </a:t>
            </a:r>
            <a:r>
              <a:rPr lang="fr-FR" dirty="0" err="1" smtClean="0"/>
              <a:t>young</a:t>
            </a:r>
            <a:r>
              <a:rPr lang="fr-FR" dirty="0" smtClean="0"/>
              <a:t> </a:t>
            </a:r>
            <a:r>
              <a:rPr lang="fr-FR" dirty="0" err="1" smtClean="0"/>
              <a:t>scientists</a:t>
            </a:r>
            <a:endParaRPr lang="fr-FR" dirty="0" smtClean="0"/>
          </a:p>
          <a:p>
            <a:pPr lvl="1"/>
            <a:r>
              <a:rPr lang="fr-FR" dirty="0" smtClean="0"/>
              <a:t>Short </a:t>
            </a:r>
            <a:r>
              <a:rPr lang="fr-FR" dirty="0" err="1" smtClean="0"/>
              <a:t>career</a:t>
            </a:r>
            <a:endParaRPr lang="fr-FR" dirty="0" smtClean="0"/>
          </a:p>
          <a:p>
            <a:pPr lvl="1"/>
            <a:r>
              <a:rPr lang="fr-FR" dirty="0" smtClean="0"/>
              <a:t>Few publications</a:t>
            </a:r>
          </a:p>
          <a:p>
            <a:r>
              <a:rPr lang="fr-FR" dirty="0" err="1" smtClean="0"/>
              <a:t>Comparing</a:t>
            </a:r>
            <a:r>
              <a:rPr lang="fr-FR" dirty="0" smtClean="0"/>
              <a:t> </a:t>
            </a:r>
            <a:r>
              <a:rPr lang="fr-FR" dirty="0" err="1" smtClean="0"/>
              <a:t>journals</a:t>
            </a:r>
            <a:endParaRPr lang="fr-FR" dirty="0"/>
          </a:p>
          <a:p>
            <a:pPr lvl="1"/>
            <a:r>
              <a:rPr lang="fr-FR" dirty="0" err="1" smtClean="0"/>
              <a:t>Interdisciplinarity</a:t>
            </a:r>
            <a:endParaRPr lang="fr-FR" dirty="0" smtClean="0"/>
          </a:p>
          <a:p>
            <a:pPr lvl="1"/>
            <a:r>
              <a:rPr lang="fr-FR" dirty="0" err="1" smtClean="0"/>
              <a:t>Human</a:t>
            </a:r>
            <a:r>
              <a:rPr lang="fr-FR" dirty="0" smtClean="0"/>
              <a:t> and Social Sciences</a:t>
            </a:r>
            <a:endParaRPr lang="fr-FR" dirty="0"/>
          </a:p>
        </p:txBody>
      </p:sp>
    </p:spTree>
    <p:extLst>
      <p:ext uri="{BB962C8B-B14F-4D97-AF65-F5344CB8AC3E}">
        <p14:creationId xmlns:p14="http://schemas.microsoft.com/office/powerpoint/2010/main" val="29634589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a:t>Bibliometric</a:t>
            </a:r>
            <a:r>
              <a:rPr lang="fr-FR" dirty="0"/>
              <a:t> </a:t>
            </a:r>
            <a:r>
              <a:rPr lang="fr-FR" dirty="0" err="1"/>
              <a:t>analysis</a:t>
            </a:r>
            <a:r>
              <a:rPr lang="fr-FR" dirty="0"/>
              <a:t>: an </a:t>
            </a:r>
            <a:r>
              <a:rPr lang="fr-FR" dirty="0" err="1"/>
              <a:t>example</a:t>
            </a:r>
            <a:endParaRPr lang="fr-FR" dirty="0"/>
          </a:p>
        </p:txBody>
      </p:sp>
      <p:sp>
        <p:nvSpPr>
          <p:cNvPr id="3" name="Espace réservé du contenu 2"/>
          <p:cNvSpPr>
            <a:spLocks noGrp="1"/>
          </p:cNvSpPr>
          <p:nvPr>
            <p:ph sz="half" idx="1"/>
          </p:nvPr>
        </p:nvSpPr>
        <p:spPr/>
        <p:txBody>
          <a:bodyPr>
            <a:normAutofit/>
          </a:bodyPr>
          <a:lstStyle/>
          <a:p>
            <a:r>
              <a:rPr lang="fr-FR" sz="2000" dirty="0" smtClean="0"/>
              <a:t>2021 Public RD&amp;D budget:</a:t>
            </a:r>
          </a:p>
          <a:p>
            <a:pPr lvl="1"/>
            <a:r>
              <a:rPr lang="fr-FR" sz="1800" dirty="0" smtClean="0"/>
              <a:t>EU: USD 2.5 billion</a:t>
            </a:r>
          </a:p>
          <a:p>
            <a:pPr lvl="1"/>
            <a:r>
              <a:rPr lang="fr-FR" sz="1800" dirty="0" smtClean="0"/>
              <a:t>France: USD 1.9 billion</a:t>
            </a:r>
            <a:endParaRPr lang="fr-FR" sz="1800" dirty="0"/>
          </a:p>
        </p:txBody>
      </p:sp>
      <p:pic>
        <p:nvPicPr>
          <p:cNvPr id="5" name="Espace réservé du contenu 5"/>
          <p:cNvPicPr>
            <a:picLocks noGrp="1" noChangeAspect="1"/>
          </p:cNvPicPr>
          <p:nvPr>
            <p:ph sz="half" idx="2"/>
          </p:nvPr>
        </p:nvPicPr>
        <p:blipFill rotWithShape="1">
          <a:blip r:embed="rId3"/>
          <a:srcRect r="12834" b="17569"/>
          <a:stretch/>
        </p:blipFill>
        <p:spPr>
          <a:xfrm>
            <a:off x="3886200" y="843960"/>
            <a:ext cx="5065133" cy="3960780"/>
          </a:xfrm>
          <a:prstGeom prst="rect">
            <a:avLst/>
          </a:prstGeom>
        </p:spPr>
      </p:pic>
      <p:pic>
        <p:nvPicPr>
          <p:cNvPr id="6" name="Espace réservé du contenu 5"/>
          <p:cNvPicPr>
            <a:picLocks noChangeAspect="1"/>
          </p:cNvPicPr>
          <p:nvPr/>
        </p:nvPicPr>
        <p:blipFill rotWithShape="1">
          <a:blip r:embed="rId3"/>
          <a:srcRect l="77379" t="95535"/>
          <a:stretch/>
        </p:blipFill>
        <p:spPr>
          <a:xfrm>
            <a:off x="7965067" y="4804740"/>
            <a:ext cx="986266" cy="160973"/>
          </a:xfrm>
          <a:prstGeom prst="rect">
            <a:avLst/>
          </a:prstGeom>
        </p:spPr>
      </p:pic>
    </p:spTree>
    <p:extLst>
      <p:ext uri="{BB962C8B-B14F-4D97-AF65-F5344CB8AC3E}">
        <p14:creationId xmlns:p14="http://schemas.microsoft.com/office/powerpoint/2010/main" val="17694822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p:cNvPicPr>
            <a:picLocks noGrp="1" noChangeAspect="1"/>
          </p:cNvPicPr>
          <p:nvPr>
            <p:ph sz="half" idx="1"/>
          </p:nvPr>
        </p:nvPicPr>
        <p:blipFill rotWithShape="1">
          <a:blip r:embed="rId3"/>
          <a:srcRect t="13756"/>
          <a:stretch/>
        </p:blipFill>
        <p:spPr>
          <a:xfrm>
            <a:off x="1431341" y="274320"/>
            <a:ext cx="6599840" cy="4815840"/>
          </a:xfrm>
          <a:prstGeom prst="rect">
            <a:avLst/>
          </a:prstGeom>
        </p:spPr>
      </p:pic>
    </p:spTree>
    <p:extLst>
      <p:ext uri="{BB962C8B-B14F-4D97-AF65-F5344CB8AC3E}">
        <p14:creationId xmlns:p14="http://schemas.microsoft.com/office/powerpoint/2010/main" val="6434317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Bibliometric</a:t>
            </a:r>
            <a:r>
              <a:rPr lang="fr-FR" dirty="0" smtClean="0"/>
              <a:t> </a:t>
            </a:r>
            <a:r>
              <a:rPr lang="fr-FR" dirty="0" err="1" smtClean="0"/>
              <a:t>indicators</a:t>
            </a:r>
            <a:r>
              <a:rPr lang="fr-FR" dirty="0" smtClean="0"/>
              <a:t> </a:t>
            </a:r>
            <a:r>
              <a:rPr lang="fr-FR" dirty="0" err="1" smtClean="0"/>
              <a:t>used</a:t>
            </a:r>
            <a:endParaRPr lang="fr-FR" dirty="0"/>
          </a:p>
        </p:txBody>
      </p:sp>
      <p:sp>
        <p:nvSpPr>
          <p:cNvPr id="3" name="Espace réservé du contenu 2"/>
          <p:cNvSpPr>
            <a:spLocks noGrp="1"/>
          </p:cNvSpPr>
          <p:nvPr>
            <p:ph idx="1"/>
          </p:nvPr>
        </p:nvSpPr>
        <p:spPr/>
        <p:txBody>
          <a:bodyPr>
            <a:normAutofit/>
          </a:bodyPr>
          <a:lstStyle/>
          <a:p>
            <a:r>
              <a:rPr lang="en-GB" sz="2000" dirty="0" smtClean="0"/>
              <a:t>Number of publications by years / country / research institution</a:t>
            </a:r>
          </a:p>
          <a:p>
            <a:r>
              <a:rPr lang="en-GB" sz="2000" dirty="0" smtClean="0"/>
              <a:t>Most popular areas of research</a:t>
            </a:r>
          </a:p>
          <a:p>
            <a:r>
              <a:rPr lang="en-GB" sz="2000" dirty="0" smtClean="0"/>
              <a:t>Collaboration network</a:t>
            </a:r>
          </a:p>
          <a:p>
            <a:r>
              <a:rPr lang="en-GB" sz="2000" dirty="0" smtClean="0"/>
              <a:t>Most influential actors</a:t>
            </a:r>
          </a:p>
          <a:p>
            <a:r>
              <a:rPr lang="en-GB" sz="2000" dirty="0" smtClean="0"/>
              <a:t>Key concepts</a:t>
            </a:r>
            <a:endParaRPr lang="en-GB" sz="2000" dirty="0"/>
          </a:p>
        </p:txBody>
      </p:sp>
    </p:spTree>
    <p:extLst>
      <p:ext uri="{BB962C8B-B14F-4D97-AF65-F5344CB8AC3E}">
        <p14:creationId xmlns:p14="http://schemas.microsoft.com/office/powerpoint/2010/main" val="7954485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9241" y="1624778"/>
            <a:ext cx="4119018" cy="619928"/>
          </a:xfrm>
        </p:spPr>
        <p:txBody>
          <a:bodyPr>
            <a:normAutofit/>
          </a:bodyPr>
          <a:lstStyle/>
          <a:p>
            <a:pPr marL="457200" indent="-457200">
              <a:buFont typeface="+mj-lt"/>
              <a:buAutoNum type="arabicPeriod"/>
            </a:pPr>
            <a:r>
              <a:rPr lang="fr-FR" sz="2000" dirty="0" smtClean="0">
                <a:latin typeface="Arial" panose="020B0604020202020204" pitchFamily="34" charset="0"/>
                <a:cs typeface="Arial" panose="020B0604020202020204" pitchFamily="34" charset="0"/>
              </a:rPr>
              <a:t>Impact on society</a:t>
            </a:r>
            <a:endParaRPr lang="fr-FR" sz="2000" dirty="0">
              <a:latin typeface="Arial" panose="020B0604020202020204" pitchFamily="34" charset="0"/>
              <a:cs typeface="Arial" panose="020B0604020202020204" pitchFamily="34" charset="0"/>
            </a:endParaRPr>
          </a:p>
        </p:txBody>
      </p:sp>
      <p:sp>
        <p:nvSpPr>
          <p:cNvPr id="3" name="Espace réservé du contenu 2"/>
          <p:cNvSpPr>
            <a:spLocks noGrp="1"/>
          </p:cNvSpPr>
          <p:nvPr>
            <p:ph sz="half" idx="1"/>
          </p:nvPr>
        </p:nvSpPr>
        <p:spPr>
          <a:xfrm>
            <a:off x="377138" y="2255701"/>
            <a:ext cx="4120770" cy="2890222"/>
          </a:xfrm>
        </p:spPr>
        <p:txBody>
          <a:bodyPr/>
          <a:lstStyle/>
          <a:p>
            <a:pPr marL="908050" lvl="1" indent="-457200">
              <a:buFont typeface="+mj-lt"/>
              <a:buAutoNum type="arabicPeriod"/>
            </a:pPr>
            <a:r>
              <a:rPr lang="fr-FR" sz="1600" dirty="0" smtClean="0"/>
              <a:t>Science and society</a:t>
            </a:r>
          </a:p>
          <a:p>
            <a:pPr marL="908050" lvl="1" indent="-457200">
              <a:buFont typeface="+mj-lt"/>
              <a:buAutoNum type="arabicPeriod"/>
            </a:pPr>
            <a:r>
              <a:rPr lang="fr-FR" sz="1600" dirty="0" err="1" smtClean="0"/>
              <a:t>Opening</a:t>
            </a:r>
            <a:r>
              <a:rPr lang="fr-FR" sz="1600" dirty="0" smtClean="0"/>
              <a:t> science</a:t>
            </a:r>
          </a:p>
          <a:p>
            <a:pPr marL="908050" lvl="1" indent="-457200">
              <a:buFont typeface="+mj-lt"/>
              <a:buAutoNum type="arabicPeriod"/>
            </a:pPr>
            <a:r>
              <a:rPr lang="fr-FR" sz="1600" dirty="0"/>
              <a:t>Citizen </a:t>
            </a:r>
            <a:r>
              <a:rPr lang="fr-FR" sz="1600" dirty="0" smtClean="0"/>
              <a:t>science</a:t>
            </a:r>
            <a:endParaRPr lang="fr-FR" sz="1600" dirty="0"/>
          </a:p>
          <a:p>
            <a:pPr marL="908050" lvl="1" indent="-457200">
              <a:buFont typeface="+mj-lt"/>
              <a:buAutoNum type="arabicPeriod"/>
            </a:pPr>
            <a:endParaRPr lang="fr-FR" sz="1600" dirty="0" smtClean="0"/>
          </a:p>
        </p:txBody>
      </p:sp>
      <p:sp>
        <p:nvSpPr>
          <p:cNvPr id="4" name="Espace réservé du contenu 3"/>
          <p:cNvSpPr>
            <a:spLocks noGrp="1"/>
          </p:cNvSpPr>
          <p:nvPr>
            <p:ph sz="half" idx="2"/>
          </p:nvPr>
        </p:nvSpPr>
        <p:spPr>
          <a:xfrm>
            <a:off x="4706455" y="2244706"/>
            <a:ext cx="4118663" cy="2881794"/>
          </a:xfrm>
        </p:spPr>
        <p:txBody>
          <a:bodyPr/>
          <a:lstStyle/>
          <a:p>
            <a:pPr marL="908050" lvl="1" indent="-457200">
              <a:buFont typeface="+mj-lt"/>
              <a:buAutoNum type="arabicPeriod"/>
            </a:pPr>
            <a:r>
              <a:rPr lang="fr-FR" sz="1600" dirty="0" err="1"/>
              <a:t>Assessing</a:t>
            </a:r>
            <a:r>
              <a:rPr lang="fr-FR" sz="1600" dirty="0"/>
              <a:t> Science</a:t>
            </a:r>
          </a:p>
          <a:p>
            <a:pPr marL="908050" lvl="1" indent="-457200">
              <a:buFont typeface="+mj-lt"/>
              <a:buAutoNum type="arabicPeriod"/>
            </a:pPr>
            <a:r>
              <a:rPr lang="fr-FR" sz="1600" dirty="0" err="1" smtClean="0"/>
              <a:t>Bibliometric</a:t>
            </a:r>
            <a:r>
              <a:rPr lang="fr-FR" sz="1600" dirty="0" smtClean="0"/>
              <a:t> </a:t>
            </a:r>
            <a:r>
              <a:rPr lang="fr-FR" sz="1600" dirty="0" err="1" smtClean="0"/>
              <a:t>indicators</a:t>
            </a:r>
            <a:endParaRPr lang="fr-FR" sz="1600" dirty="0"/>
          </a:p>
          <a:p>
            <a:pPr marL="908050" lvl="1" indent="-457200">
              <a:buFont typeface="+mj-lt"/>
              <a:buAutoNum type="arabicPeriod"/>
            </a:pPr>
            <a:r>
              <a:rPr lang="fr-FR" sz="1600" dirty="0" smtClean="0"/>
              <a:t>Uses of </a:t>
            </a:r>
            <a:r>
              <a:rPr lang="fr-FR" sz="1600" dirty="0" err="1" smtClean="0"/>
              <a:t>Bibliometrics</a:t>
            </a:r>
            <a:endParaRPr lang="fr-FR" sz="1600" dirty="0" smtClean="0"/>
          </a:p>
          <a:p>
            <a:pPr marL="908050" lvl="1" indent="-457200">
              <a:buFont typeface="+mj-lt"/>
              <a:buAutoNum type="arabicPeriod"/>
            </a:pPr>
            <a:r>
              <a:rPr lang="fr-FR" sz="1600" dirty="0" err="1" smtClean="0"/>
              <a:t>Limits</a:t>
            </a:r>
            <a:r>
              <a:rPr lang="fr-FR" sz="1600" dirty="0" smtClean="0"/>
              <a:t> of </a:t>
            </a:r>
            <a:r>
              <a:rPr lang="fr-FR" sz="1600" dirty="0" err="1" smtClean="0"/>
              <a:t>bibliometric</a:t>
            </a:r>
            <a:r>
              <a:rPr lang="fr-FR" sz="1600" dirty="0" smtClean="0"/>
              <a:t> </a:t>
            </a:r>
            <a:r>
              <a:rPr lang="fr-FR" sz="1600" dirty="0" err="1" smtClean="0"/>
              <a:t>indicators</a:t>
            </a:r>
            <a:endParaRPr lang="fr-FR" sz="1600" dirty="0" smtClean="0"/>
          </a:p>
          <a:p>
            <a:pPr marL="908050" lvl="1" indent="-457200">
              <a:buFont typeface="+mj-lt"/>
              <a:buAutoNum type="arabicPeriod"/>
            </a:pPr>
            <a:r>
              <a:rPr lang="fr-FR" sz="1600" dirty="0" smtClean="0"/>
              <a:t>An </a:t>
            </a:r>
            <a:r>
              <a:rPr lang="fr-FR" sz="1600" dirty="0" err="1" smtClean="0"/>
              <a:t>example</a:t>
            </a:r>
            <a:r>
              <a:rPr lang="fr-FR" sz="1600" dirty="0" smtClean="0"/>
              <a:t> of </a:t>
            </a:r>
            <a:r>
              <a:rPr lang="fr-FR" sz="1600" dirty="0" err="1" smtClean="0"/>
              <a:t>bibliometric</a:t>
            </a:r>
            <a:r>
              <a:rPr lang="fr-FR" sz="1600" dirty="0" smtClean="0"/>
              <a:t> </a:t>
            </a:r>
            <a:r>
              <a:rPr lang="fr-FR" sz="1600" dirty="0" err="1" smtClean="0"/>
              <a:t>analysis</a:t>
            </a:r>
            <a:endParaRPr lang="fr-FR" sz="1600" dirty="0"/>
          </a:p>
          <a:p>
            <a:endParaRPr lang="fr-FR" dirty="0"/>
          </a:p>
        </p:txBody>
      </p:sp>
      <p:sp>
        <p:nvSpPr>
          <p:cNvPr id="5" name="Titre 1"/>
          <p:cNvSpPr txBox="1">
            <a:spLocks/>
          </p:cNvSpPr>
          <p:nvPr/>
        </p:nvSpPr>
        <p:spPr>
          <a:xfrm>
            <a:off x="4650306" y="1624778"/>
            <a:ext cx="4119018" cy="619928"/>
          </a:xfrm>
          <a:prstGeom prst="rect">
            <a:avLst/>
          </a:prstGeom>
        </p:spPr>
        <p:txBody>
          <a:bodyPr vert="horz" lIns="91440" tIns="45720" rIns="91440" bIns="45720" rtlCol="0" anchor="t" anchorCtr="0">
            <a:normAutofit fontScale="92500"/>
          </a:bodyPr>
          <a:lstStyle>
            <a:lvl1pPr algn="l" defTabSz="914400" rtl="0" eaLnBrk="1" latinLnBrk="0" hangingPunct="1">
              <a:spcBef>
                <a:spcPct val="0"/>
              </a:spcBef>
              <a:buNone/>
              <a:defRPr sz="2200" b="1" kern="1200">
                <a:solidFill>
                  <a:schemeClr val="tx1"/>
                </a:solidFill>
                <a:latin typeface="+mj-lt"/>
                <a:ea typeface="+mj-ea"/>
                <a:cs typeface="+mj-cs"/>
              </a:defRPr>
            </a:lvl1pPr>
          </a:lstStyle>
          <a:p>
            <a:pPr marL="457200" indent="-457200">
              <a:buFont typeface="+mj-lt"/>
              <a:buAutoNum type="arabicPeriod" startAt="2"/>
            </a:pPr>
            <a:r>
              <a:rPr lang="fr-FR" dirty="0" err="1" smtClean="0"/>
              <a:t>Assessing</a:t>
            </a:r>
            <a:r>
              <a:rPr lang="fr-FR" dirty="0" smtClean="0"/>
              <a:t> Research Impact</a:t>
            </a:r>
            <a:endParaRPr lang="fr-FR" dirty="0"/>
          </a:p>
        </p:txBody>
      </p:sp>
      <p:sp>
        <p:nvSpPr>
          <p:cNvPr id="7" name="Titre 1"/>
          <p:cNvSpPr txBox="1">
            <a:spLocks/>
          </p:cNvSpPr>
          <p:nvPr/>
        </p:nvSpPr>
        <p:spPr>
          <a:xfrm>
            <a:off x="377489" y="961838"/>
            <a:ext cx="8391835" cy="619928"/>
          </a:xfrm>
          <a:prstGeom prst="rect">
            <a:avLst/>
          </a:prstGeom>
        </p:spPr>
        <p:txBody>
          <a:bodyPr vert="horz" lIns="91440" tIns="45720" rIns="91440" bIns="45720" rtlCol="0" anchor="t" anchorCtr="0">
            <a:normAutofit/>
          </a:bodyPr>
          <a:lstStyle>
            <a:lvl1pPr algn="l" defTabSz="914400" rtl="0" eaLnBrk="1" latinLnBrk="0" hangingPunct="1">
              <a:spcBef>
                <a:spcPct val="0"/>
              </a:spcBef>
              <a:buNone/>
              <a:defRPr sz="2200" b="1" kern="1200">
                <a:solidFill>
                  <a:schemeClr val="tx1"/>
                </a:solidFill>
                <a:latin typeface="+mj-lt"/>
                <a:ea typeface="+mj-ea"/>
                <a:cs typeface="+mj-cs"/>
              </a:defRPr>
            </a:lvl1pPr>
          </a:lstStyle>
          <a:p>
            <a:endParaRPr lang="fr-FR" dirty="0"/>
          </a:p>
        </p:txBody>
      </p:sp>
      <p:sp>
        <p:nvSpPr>
          <p:cNvPr id="8" name="Titre 1"/>
          <p:cNvSpPr txBox="1">
            <a:spLocks/>
          </p:cNvSpPr>
          <p:nvPr/>
        </p:nvSpPr>
        <p:spPr>
          <a:xfrm>
            <a:off x="379240" y="1076138"/>
            <a:ext cx="8391835" cy="619928"/>
          </a:xfrm>
          <a:prstGeom prst="rect">
            <a:avLst/>
          </a:prstGeom>
        </p:spPr>
        <p:txBody>
          <a:bodyPr vert="horz" lIns="91440" tIns="45720" rIns="91440" bIns="45720" rtlCol="0" anchor="t" anchorCtr="0">
            <a:normAutofit/>
          </a:bodyPr>
          <a:lstStyle>
            <a:lvl1pPr algn="l" defTabSz="914400" rtl="0" eaLnBrk="1" latinLnBrk="0" hangingPunct="1">
              <a:spcBef>
                <a:spcPct val="0"/>
              </a:spcBef>
              <a:buNone/>
              <a:defRPr sz="2200" b="1" kern="1200">
                <a:solidFill>
                  <a:schemeClr val="tx1"/>
                </a:solidFill>
                <a:latin typeface="+mj-lt"/>
                <a:ea typeface="+mj-ea"/>
                <a:cs typeface="+mj-cs"/>
              </a:defRPr>
            </a:lvl1pPr>
          </a:lstStyle>
          <a:p>
            <a:r>
              <a:rPr lang="fr-FR" dirty="0"/>
              <a:t>Impact of </a:t>
            </a:r>
            <a:r>
              <a:rPr lang="fr-FR" dirty="0" err="1"/>
              <a:t>Research</a:t>
            </a:r>
            <a:r>
              <a:rPr lang="fr-FR" dirty="0"/>
              <a:t> on society &amp; </a:t>
            </a:r>
            <a:r>
              <a:rPr lang="fr-FR" dirty="0" err="1"/>
              <a:t>Bibliometrics</a:t>
            </a:r>
            <a:endParaRPr lang="fr-FR" dirty="0"/>
          </a:p>
        </p:txBody>
      </p:sp>
    </p:spTree>
    <p:extLst>
      <p:ext uri="{BB962C8B-B14F-4D97-AF65-F5344CB8AC3E}">
        <p14:creationId xmlns:p14="http://schemas.microsoft.com/office/powerpoint/2010/main" val="8126018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Opening</a:t>
            </a:r>
            <a:r>
              <a:rPr lang="fr-FR" dirty="0" smtClean="0"/>
              <a:t> </a:t>
            </a:r>
            <a:r>
              <a:rPr lang="fr-FR" dirty="0" err="1" smtClean="0"/>
              <a:t>research</a:t>
            </a:r>
            <a:endParaRPr lang="fr-FR" dirty="0"/>
          </a:p>
        </p:txBody>
      </p:sp>
      <p:sp>
        <p:nvSpPr>
          <p:cNvPr id="3" name="Espace réservé du contenu 2"/>
          <p:cNvSpPr>
            <a:spLocks noGrp="1"/>
          </p:cNvSpPr>
          <p:nvPr>
            <p:ph idx="1"/>
          </p:nvPr>
        </p:nvSpPr>
        <p:spPr/>
        <p:txBody>
          <a:bodyPr>
            <a:normAutofit/>
          </a:bodyPr>
          <a:lstStyle/>
          <a:p>
            <a:r>
              <a:rPr lang="en-US" sz="2000" dirty="0"/>
              <a:t>O</a:t>
            </a:r>
            <a:r>
              <a:rPr lang="en-US" sz="2000" dirty="0" smtClean="0"/>
              <a:t>pportunities to gain recognition and resources:</a:t>
            </a:r>
          </a:p>
          <a:p>
            <a:pPr lvl="1"/>
            <a:r>
              <a:rPr lang="en-US" sz="1800" dirty="0" smtClean="0"/>
              <a:t>Preserve and accessible content</a:t>
            </a:r>
          </a:p>
          <a:p>
            <a:pPr lvl="1"/>
            <a:r>
              <a:rPr lang="en-US" sz="1800" dirty="0" smtClean="0"/>
              <a:t>Special </a:t>
            </a:r>
            <a:r>
              <a:rPr lang="en-US" sz="1800" dirty="0" smtClean="0"/>
              <a:t>funding </a:t>
            </a:r>
            <a:r>
              <a:rPr lang="en-US" sz="1800" dirty="0" smtClean="0"/>
              <a:t>/ institutional supports</a:t>
            </a:r>
          </a:p>
          <a:p>
            <a:pPr lvl="1"/>
            <a:r>
              <a:rPr lang="en-US" sz="1800" dirty="0" smtClean="0"/>
              <a:t>More citations</a:t>
            </a:r>
          </a:p>
          <a:p>
            <a:pPr lvl="1"/>
            <a:r>
              <a:rPr lang="en-US" sz="1800" dirty="0" smtClean="0"/>
              <a:t>More projects and collaborators</a:t>
            </a:r>
          </a:p>
          <a:p>
            <a:pPr lvl="1"/>
            <a:r>
              <a:rPr lang="en-US" sz="1800" dirty="0" smtClean="0"/>
              <a:t>More </a:t>
            </a:r>
            <a:r>
              <a:rPr lang="en-US" sz="1800" dirty="0"/>
              <a:t>media </a:t>
            </a:r>
            <a:r>
              <a:rPr lang="en-US" sz="1800" dirty="0" smtClean="0"/>
              <a:t>coverage</a:t>
            </a:r>
            <a:endParaRPr lang="fr-FR" sz="1800" dirty="0"/>
          </a:p>
        </p:txBody>
      </p:sp>
    </p:spTree>
    <p:extLst>
      <p:ext uri="{BB962C8B-B14F-4D97-AF65-F5344CB8AC3E}">
        <p14:creationId xmlns:p14="http://schemas.microsoft.com/office/powerpoint/2010/main" val="6454683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Clr>
                <a:schemeClr val="bg1"/>
              </a:buClr>
            </a:pPr>
            <a:r>
              <a:rPr lang="en-US" i="1" dirty="0" smtClean="0"/>
              <a:t>“</a:t>
            </a:r>
            <a:r>
              <a:rPr lang="en-US" i="1" dirty="0" smtClean="0">
                <a:solidFill>
                  <a:srgbClr val="2C4390"/>
                </a:solidFill>
              </a:rPr>
              <a:t>[</a:t>
            </a:r>
            <a:r>
              <a:rPr lang="en-US" i="1" dirty="0">
                <a:solidFill>
                  <a:srgbClr val="2C4390"/>
                </a:solidFill>
              </a:rPr>
              <a:t>OA] increases a work’s visibility, </a:t>
            </a:r>
            <a:r>
              <a:rPr lang="en-US" i="1" dirty="0" err="1">
                <a:solidFill>
                  <a:srgbClr val="2C4390"/>
                </a:solidFill>
              </a:rPr>
              <a:t>retrievability</a:t>
            </a:r>
            <a:r>
              <a:rPr lang="en-US" i="1" dirty="0">
                <a:solidFill>
                  <a:srgbClr val="2C4390"/>
                </a:solidFill>
              </a:rPr>
              <a:t>, audience, usage, and citations, which all convert to career building. For publishing scholars, it would be a bargain even if it were costly, difficult, and time-consuming. But</a:t>
            </a:r>
            <a:r>
              <a:rPr lang="en-US" i="1" dirty="0" smtClean="0">
                <a:solidFill>
                  <a:srgbClr val="2C4390"/>
                </a:solidFill>
              </a:rPr>
              <a:t>… it’s </a:t>
            </a:r>
            <a:r>
              <a:rPr lang="en-US" i="1" dirty="0">
                <a:solidFill>
                  <a:srgbClr val="2C4390"/>
                </a:solidFill>
              </a:rPr>
              <a:t>not costly, not difficult, and not time-consuming</a:t>
            </a:r>
            <a:r>
              <a:rPr lang="en-US" i="1" dirty="0" smtClean="0">
                <a:solidFill>
                  <a:srgbClr val="2C4390"/>
                </a:solidFill>
              </a:rPr>
              <a:t>.</a:t>
            </a:r>
            <a:r>
              <a:rPr lang="en-US" dirty="0" smtClean="0"/>
              <a:t>”</a:t>
            </a:r>
          </a:p>
          <a:p>
            <a:pPr algn="r">
              <a:buClr>
                <a:schemeClr val="bg1"/>
              </a:buClr>
            </a:pPr>
            <a:r>
              <a:rPr lang="en-US" sz="1800" dirty="0" smtClean="0"/>
              <a:t>Peter Suber</a:t>
            </a:r>
            <a:endParaRPr lang="fr-FR" sz="1800" dirty="0"/>
          </a:p>
        </p:txBody>
      </p:sp>
    </p:spTree>
    <p:extLst>
      <p:ext uri="{BB962C8B-B14F-4D97-AF65-F5344CB8AC3E}">
        <p14:creationId xmlns:p14="http://schemas.microsoft.com/office/powerpoint/2010/main" val="36054417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87E0840E-1B83-49AF-94AD-84CF07683DCD}"/>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7741"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87E0840E-1B83-49AF-94AD-84CF07683DC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6F73305-31E8-4425-87CE-D916A264F180}"/>
              </a:ext>
            </a:extLst>
          </p:cNvPr>
          <p:cNvSpPr>
            <a:spLocks noGrp="1"/>
          </p:cNvSpPr>
          <p:nvPr>
            <p:ph type="title"/>
          </p:nvPr>
        </p:nvSpPr>
        <p:spPr>
          <a:xfrm>
            <a:off x="422760" y="657878"/>
            <a:ext cx="8391835" cy="439418"/>
          </a:xfrm>
        </p:spPr>
        <p:txBody>
          <a:bodyPr vert="horz">
            <a:noAutofit/>
          </a:bodyPr>
          <a:lstStyle/>
          <a:p>
            <a:r>
              <a:rPr lang="en-US" altLang="en-US" dirty="0" smtClean="0">
                <a:solidFill>
                  <a:srgbClr val="2C4390"/>
                </a:solidFill>
                <a:latin typeface="Arial"/>
                <a:ea typeface="MS PGothic" panose="020B0600070205080204" pitchFamily="34" charset="-128"/>
              </a:rPr>
              <a:t>Bibliography</a:t>
            </a:r>
            <a:endParaRPr lang="en-US" dirty="0">
              <a:solidFill>
                <a:srgbClr val="2C4390"/>
              </a:solidFill>
              <a:latin typeface="Arial"/>
              <a:ea typeface="MS PGothic" panose="020B0600070205080204" pitchFamily="34" charset="-128"/>
            </a:endParaRPr>
          </a:p>
        </p:txBody>
      </p:sp>
      <p:sp>
        <p:nvSpPr>
          <p:cNvPr id="8" name="Inhaltsplatzhalter 7">
            <a:extLst>
              <a:ext uri="{FF2B5EF4-FFF2-40B4-BE49-F238E27FC236}">
                <a16:creationId xmlns:a16="http://schemas.microsoft.com/office/drawing/2014/main" id="{E578A08A-9AF6-421A-981E-0D2F54FF32F7}"/>
              </a:ext>
            </a:extLst>
          </p:cNvPr>
          <p:cNvSpPr>
            <a:spLocks noGrp="1"/>
          </p:cNvSpPr>
          <p:nvPr>
            <p:ph idx="1"/>
          </p:nvPr>
        </p:nvSpPr>
        <p:spPr>
          <a:xfrm>
            <a:off x="422760" y="1160185"/>
            <a:ext cx="8346209" cy="3554689"/>
          </a:xfrm>
        </p:spPr>
        <p:txBody>
          <a:bodyPr vert="horz" lIns="91440" tIns="45720" rIns="91440" bIns="45720" rtlCol="0" anchor="t">
            <a:normAutofit/>
          </a:bodyPr>
          <a:lstStyle/>
          <a:p>
            <a:r>
              <a:rPr lang="en-US" sz="900" dirty="0" err="1" smtClean="0"/>
              <a:t>Haustein</a:t>
            </a:r>
            <a:r>
              <a:rPr lang="en-US" sz="900" dirty="0" smtClean="0"/>
              <a:t>, S., </a:t>
            </a:r>
            <a:r>
              <a:rPr lang="en-US" sz="900" dirty="0" err="1" smtClean="0"/>
              <a:t>Larivière</a:t>
            </a:r>
            <a:r>
              <a:rPr lang="en-US" sz="900" dirty="0" smtClean="0"/>
              <a:t> V. The Use of </a:t>
            </a:r>
            <a:r>
              <a:rPr lang="en-US" sz="900" dirty="0" err="1" smtClean="0"/>
              <a:t>Bibliometrics</a:t>
            </a:r>
            <a:r>
              <a:rPr lang="en-US" sz="900" dirty="0" smtClean="0"/>
              <a:t> for Assessing Research: Possibilities, Limitations and Adverse Effects. In Incentives and Performance. </a:t>
            </a:r>
            <a:r>
              <a:rPr lang="en-US" sz="900" dirty="0"/>
              <a:t>2015. DOI: </a:t>
            </a:r>
            <a:r>
              <a:rPr lang="en-US" sz="900" dirty="0" smtClean="0"/>
              <a:t>10.1007/978-3-319-09785-5_8</a:t>
            </a:r>
          </a:p>
          <a:p>
            <a:r>
              <a:rPr lang="en-US" sz="900" dirty="0" smtClean="0"/>
              <a:t>Research output metrics: Bibliometric indicators. University of Hull. Available </a:t>
            </a:r>
            <a:r>
              <a:rPr lang="en-US" sz="900" dirty="0"/>
              <a:t>on line: </a:t>
            </a:r>
            <a:r>
              <a:rPr lang="en-US" sz="900" dirty="0">
                <a:hlinkClick r:id="rId7"/>
              </a:rPr>
              <a:t>https://</a:t>
            </a:r>
            <a:r>
              <a:rPr lang="en-US" sz="900" dirty="0" smtClean="0">
                <a:hlinkClick r:id="rId7"/>
              </a:rPr>
              <a:t>libguides.hull.ac.uk/bibliometrics/indicators</a:t>
            </a:r>
            <a:endParaRPr lang="en-US" sz="900" dirty="0" smtClean="0"/>
          </a:p>
          <a:p>
            <a:r>
              <a:rPr lang="en-US" sz="900" dirty="0" smtClean="0"/>
              <a:t>Hirsch J. E. </a:t>
            </a:r>
            <a:r>
              <a:rPr lang="en-US" sz="900" dirty="0"/>
              <a:t>An index to quantify an individual's scientific research </a:t>
            </a:r>
            <a:r>
              <a:rPr lang="en-US" sz="900" dirty="0" smtClean="0"/>
              <a:t>output. </a:t>
            </a:r>
            <a:r>
              <a:rPr lang="en-US" sz="900" dirty="0" err="1" smtClean="0"/>
              <a:t>Proc</a:t>
            </a:r>
            <a:r>
              <a:rPr lang="en-US" sz="900" dirty="0" smtClean="0"/>
              <a:t> </a:t>
            </a:r>
            <a:r>
              <a:rPr lang="en-US" sz="900" dirty="0"/>
              <a:t>Natl </a:t>
            </a:r>
            <a:r>
              <a:rPr lang="en-US" sz="900" dirty="0" err="1"/>
              <a:t>Acad</a:t>
            </a:r>
            <a:r>
              <a:rPr lang="en-US" sz="900" dirty="0"/>
              <a:t> </a:t>
            </a:r>
            <a:r>
              <a:rPr lang="en-US" sz="900" dirty="0" err="1"/>
              <a:t>Sci</a:t>
            </a:r>
            <a:r>
              <a:rPr lang="en-US" sz="900" dirty="0"/>
              <a:t> U S </a:t>
            </a:r>
            <a:r>
              <a:rPr lang="en-US" sz="900" dirty="0" smtClean="0"/>
              <a:t>A. </a:t>
            </a:r>
            <a:r>
              <a:rPr lang="en-US" sz="900" dirty="0"/>
              <a:t>2005 Nov 15;102(46):</a:t>
            </a:r>
            <a:r>
              <a:rPr lang="en-US" sz="900" dirty="0" smtClean="0"/>
              <a:t>16569-72. </a:t>
            </a:r>
            <a:r>
              <a:rPr lang="en-US" sz="900" dirty="0" err="1" smtClean="0"/>
              <a:t>Doi</a:t>
            </a:r>
            <a:r>
              <a:rPr lang="en-US" sz="900" dirty="0"/>
              <a:t>: 10.1073/pnas.0507655102. </a:t>
            </a:r>
            <a:r>
              <a:rPr lang="en-US" sz="900" dirty="0" err="1"/>
              <a:t>Epub</a:t>
            </a:r>
            <a:r>
              <a:rPr lang="en-US" sz="900" dirty="0"/>
              <a:t> 2005 Nov 7</a:t>
            </a:r>
            <a:r>
              <a:rPr lang="en-US" sz="900" dirty="0" smtClean="0"/>
              <a:t>.</a:t>
            </a:r>
            <a:endParaRPr lang="en-US" sz="900" dirty="0"/>
          </a:p>
          <a:p>
            <a:r>
              <a:rPr lang="en-US" sz="900" dirty="0" smtClean="0"/>
              <a:t>Science-Metrix. Analytical Support for </a:t>
            </a:r>
            <a:r>
              <a:rPr lang="en-US" sz="900" dirty="0" err="1" smtClean="0"/>
              <a:t>Bibliometrics</a:t>
            </a:r>
            <a:r>
              <a:rPr lang="en-US" sz="900" dirty="0" smtClean="0"/>
              <a:t> Indicators. </a:t>
            </a:r>
            <a:r>
              <a:rPr lang="en-US" sz="900" dirty="0"/>
              <a:t>2018 </a:t>
            </a:r>
            <a:r>
              <a:rPr lang="en-US" sz="900" dirty="0">
                <a:hlinkClick r:id="rId8"/>
              </a:rPr>
              <a:t>https://</a:t>
            </a:r>
            <a:r>
              <a:rPr lang="en-US" sz="900" dirty="0" smtClean="0">
                <a:hlinkClick r:id="rId8"/>
              </a:rPr>
              <a:t>www.science-metrix.com/sites/default/files/science-metrix/publications/science-metrix_open_access_availability_scientific_publications_report.pdf</a:t>
            </a:r>
            <a:endParaRPr lang="en-US" sz="900" dirty="0" smtClean="0"/>
          </a:p>
          <a:p>
            <a:r>
              <a:rPr lang="en-US" sz="900" dirty="0"/>
              <a:t> Aria, </a:t>
            </a:r>
            <a:r>
              <a:rPr lang="en-US" sz="900" dirty="0" smtClean="0"/>
              <a:t>M., </a:t>
            </a:r>
            <a:r>
              <a:rPr lang="en-US" sz="900" dirty="0" err="1"/>
              <a:t>Misuraca</a:t>
            </a:r>
            <a:r>
              <a:rPr lang="en-US" sz="900" dirty="0"/>
              <a:t>, </a:t>
            </a:r>
            <a:r>
              <a:rPr lang="en-US" sz="900" dirty="0" smtClean="0"/>
              <a:t>M., </a:t>
            </a:r>
            <a:r>
              <a:rPr lang="en-US" sz="900" dirty="0" err="1" smtClean="0"/>
              <a:t>Spano</a:t>
            </a:r>
            <a:r>
              <a:rPr lang="en-US" sz="900" dirty="0"/>
              <a:t>, </a:t>
            </a:r>
            <a:r>
              <a:rPr lang="en-US" sz="900" dirty="0" smtClean="0"/>
              <a:t>M. Mapping </a:t>
            </a:r>
            <a:r>
              <a:rPr lang="en-US" sz="900" dirty="0"/>
              <a:t>the Evolution of </a:t>
            </a:r>
            <a:r>
              <a:rPr lang="en-US" sz="900" dirty="0" smtClean="0"/>
              <a:t>Social </a:t>
            </a:r>
            <a:r>
              <a:rPr lang="en-US" sz="900" dirty="0"/>
              <a:t>Research and Data Science on 30 Years of Social Indicators </a:t>
            </a:r>
            <a:r>
              <a:rPr lang="en-US" sz="900" dirty="0" smtClean="0"/>
              <a:t>Research. Social </a:t>
            </a:r>
            <a:r>
              <a:rPr lang="en-US" sz="900" dirty="0"/>
              <a:t>indicators research, 2020-02-04, Vol.149 (3), </a:t>
            </a:r>
            <a:r>
              <a:rPr lang="en-US" sz="900" dirty="0" smtClean="0"/>
              <a:t>p.803-831</a:t>
            </a:r>
          </a:p>
          <a:p>
            <a:r>
              <a:rPr lang="en-US" sz="900" dirty="0" smtClean="0"/>
              <a:t>Belter, C. W. </a:t>
            </a:r>
            <a:r>
              <a:rPr lang="en-US" sz="900" dirty="0" err="1" smtClean="0"/>
              <a:t>Bibliometrics</a:t>
            </a:r>
            <a:r>
              <a:rPr lang="en-US" sz="900" dirty="0" smtClean="0"/>
              <a:t> indicators: opportunities </a:t>
            </a:r>
            <a:r>
              <a:rPr lang="en-US" sz="900" dirty="0"/>
              <a:t>and limits. J Med </a:t>
            </a:r>
            <a:r>
              <a:rPr lang="en-US" sz="900" dirty="0" err="1"/>
              <a:t>Libr</a:t>
            </a:r>
            <a:r>
              <a:rPr lang="en-US" sz="900" dirty="0"/>
              <a:t> Assoc. 2015 Oct; 103(4): 219–221</a:t>
            </a:r>
            <a:r>
              <a:rPr lang="en-US" sz="900" dirty="0" smtClean="0"/>
              <a:t>. </a:t>
            </a:r>
            <a:r>
              <a:rPr lang="en-US" sz="900" dirty="0" err="1" smtClean="0"/>
              <a:t>doi</a:t>
            </a:r>
            <a:r>
              <a:rPr lang="en-US" sz="900" dirty="0"/>
              <a:t>: </a:t>
            </a:r>
            <a:r>
              <a:rPr lang="en-US" sz="900" dirty="0" smtClean="0"/>
              <a:t>10.3163/1536-5050.103.4.014</a:t>
            </a:r>
          </a:p>
          <a:p>
            <a:r>
              <a:rPr lang="en-US" sz="900" dirty="0" err="1" smtClean="0"/>
              <a:t>Setti</a:t>
            </a:r>
            <a:r>
              <a:rPr lang="en-US" sz="900" dirty="0"/>
              <a:t>, </a:t>
            </a:r>
            <a:r>
              <a:rPr lang="en-US" sz="900" dirty="0" smtClean="0"/>
              <a:t>G. Bibliometric </a:t>
            </a:r>
            <a:r>
              <a:rPr lang="en-US" sz="900" dirty="0"/>
              <a:t>Indicators: Why Do We Need More Than One</a:t>
            </a:r>
            <a:r>
              <a:rPr lang="en-US" sz="900" dirty="0" smtClean="0"/>
              <a:t>? IEEE </a:t>
            </a:r>
            <a:r>
              <a:rPr lang="en-US" sz="900" dirty="0"/>
              <a:t>access, 2013, Vol.1, </a:t>
            </a:r>
            <a:r>
              <a:rPr lang="en-US" sz="900" dirty="0" smtClean="0"/>
              <a:t>p.232-246</a:t>
            </a:r>
          </a:p>
          <a:p>
            <a:r>
              <a:rPr lang="en-US" sz="900" dirty="0" err="1" smtClean="0"/>
              <a:t>Kurmis</a:t>
            </a:r>
            <a:r>
              <a:rPr lang="en-US" sz="900" dirty="0" smtClean="0"/>
              <a:t> A. P. </a:t>
            </a:r>
            <a:r>
              <a:rPr lang="en-US" sz="900" dirty="0"/>
              <a:t>Understanding the limitations of the journal impact </a:t>
            </a:r>
            <a:r>
              <a:rPr lang="en-US" sz="900" dirty="0" smtClean="0"/>
              <a:t>factor. </a:t>
            </a:r>
            <a:r>
              <a:rPr lang="en-US" sz="900" dirty="0"/>
              <a:t>J Bone Joint </a:t>
            </a:r>
            <a:r>
              <a:rPr lang="en-US" sz="900" dirty="0" err="1"/>
              <a:t>Surg</a:t>
            </a:r>
            <a:r>
              <a:rPr lang="en-US" sz="900" dirty="0"/>
              <a:t> </a:t>
            </a:r>
            <a:r>
              <a:rPr lang="en-US" sz="900" dirty="0" smtClean="0"/>
              <a:t>Am </a:t>
            </a:r>
            <a:r>
              <a:rPr lang="en-US" sz="900" dirty="0"/>
              <a:t>2003 Dec;85(12):2449-54</a:t>
            </a:r>
            <a:r>
              <a:rPr lang="en-US" sz="900" dirty="0" smtClean="0"/>
              <a:t>.</a:t>
            </a:r>
            <a:r>
              <a:rPr lang="en-US" sz="900" dirty="0"/>
              <a:t> </a:t>
            </a:r>
            <a:r>
              <a:rPr lang="en-US" sz="900" dirty="0" err="1"/>
              <a:t>doi</a:t>
            </a:r>
            <a:r>
              <a:rPr lang="en-US" sz="900" dirty="0"/>
              <a:t>: </a:t>
            </a:r>
            <a:r>
              <a:rPr lang="en-US" sz="900" dirty="0" smtClean="0"/>
              <a:t>10.2106/00004623-200312000-00028</a:t>
            </a:r>
          </a:p>
          <a:p>
            <a:r>
              <a:rPr lang="en-US" sz="900" dirty="0" err="1" smtClean="0"/>
              <a:t>Kayyali</a:t>
            </a:r>
            <a:r>
              <a:rPr lang="en-US" sz="900" dirty="0" smtClean="0"/>
              <a:t> M. Pros and Cons of University Rankings</a:t>
            </a:r>
            <a:r>
              <a:rPr lang="en-US" sz="900" dirty="0"/>
              <a:t>. International Journal of Management, Sciences, Innovation, and Technology v1 n1 p1-6 Dec 2020</a:t>
            </a:r>
            <a:endParaRPr lang="en-US" sz="900" dirty="0" smtClean="0"/>
          </a:p>
          <a:p>
            <a:r>
              <a:rPr lang="en-US" sz="900" dirty="0" smtClean="0"/>
              <a:t>New Measure Rates Quality of Research Journals’ Policies to Promote Transparency and Reproducibility. Center for Open Science. 2020. </a:t>
            </a:r>
            <a:r>
              <a:rPr lang="en-US" sz="900" dirty="0"/>
              <a:t>Available online: </a:t>
            </a:r>
            <a:r>
              <a:rPr lang="en-US" sz="900" dirty="0">
                <a:hlinkClick r:id="rId9"/>
              </a:rPr>
              <a:t>https://</a:t>
            </a:r>
            <a:r>
              <a:rPr lang="en-US" sz="900" dirty="0" smtClean="0">
                <a:hlinkClick r:id="rId9"/>
              </a:rPr>
              <a:t>www.cos.io/about/news/new-measure-rates-quality-research-journals-policies-promote-transparency-and-reproducibility</a:t>
            </a:r>
            <a:endParaRPr lang="en-US" sz="900" dirty="0" smtClean="0"/>
          </a:p>
          <a:p>
            <a:r>
              <a:rPr lang="en-US" sz="900" dirty="0" err="1"/>
              <a:t>Hache</a:t>
            </a:r>
            <a:r>
              <a:rPr lang="en-US" sz="900" dirty="0"/>
              <a:t>, </a:t>
            </a:r>
            <a:r>
              <a:rPr lang="en-US" sz="900" dirty="0" smtClean="0"/>
              <a:t>E. </a:t>
            </a:r>
            <a:r>
              <a:rPr lang="en-US" sz="900" dirty="0"/>
              <a:t>and </a:t>
            </a:r>
            <a:r>
              <a:rPr lang="en-US" sz="900" dirty="0" err="1"/>
              <a:t>Palle</a:t>
            </a:r>
            <a:r>
              <a:rPr lang="en-US" sz="900" dirty="0"/>
              <a:t>, </a:t>
            </a:r>
            <a:r>
              <a:rPr lang="en-US" sz="900" dirty="0" smtClean="0"/>
              <a:t>A. Renewable </a:t>
            </a:r>
            <a:r>
              <a:rPr lang="en-US" sz="900" dirty="0"/>
              <a:t>energy source integration into power networks, research trends and policy implications: A bibliometric and research actors survey </a:t>
            </a:r>
            <a:r>
              <a:rPr lang="en-US" sz="900" dirty="0" smtClean="0"/>
              <a:t>analysis. Energy Policy 2019 Jan; 24: 23-35</a:t>
            </a:r>
          </a:p>
          <a:p>
            <a:r>
              <a:rPr lang="en-US" sz="900" dirty="0" err="1" smtClean="0"/>
              <a:t>MKiernan</a:t>
            </a:r>
            <a:r>
              <a:rPr lang="en-US" sz="900" dirty="0" smtClean="0"/>
              <a:t> E. C., Bourne P. E. et al. Point </a:t>
            </a:r>
            <a:r>
              <a:rPr lang="en-US" sz="900" dirty="0"/>
              <a:t>of View: How open science helps researchers </a:t>
            </a:r>
            <a:r>
              <a:rPr lang="en-US" sz="900" dirty="0" smtClean="0"/>
              <a:t>succeed. 2016 </a:t>
            </a:r>
            <a:r>
              <a:rPr lang="en-US" sz="900" dirty="0" err="1" smtClean="0"/>
              <a:t>eLife</a:t>
            </a:r>
            <a:r>
              <a:rPr lang="en-US" sz="900" dirty="0" smtClean="0"/>
              <a:t> </a:t>
            </a:r>
            <a:r>
              <a:rPr lang="en-US" sz="900" dirty="0"/>
              <a:t>5:e16800</a:t>
            </a:r>
            <a:r>
              <a:rPr lang="en-US" sz="900" dirty="0" smtClean="0"/>
              <a:t>.</a:t>
            </a:r>
            <a:r>
              <a:rPr lang="en-US" sz="900" dirty="0"/>
              <a:t> </a:t>
            </a:r>
            <a:endParaRPr lang="en-US" sz="900" dirty="0" smtClean="0"/>
          </a:p>
          <a:p>
            <a:r>
              <a:rPr lang="en-US" sz="900" dirty="0" smtClean="0"/>
              <a:t>Suber P. Open Access. (</a:t>
            </a:r>
            <a:r>
              <a:rPr lang="en-US" sz="900" dirty="0"/>
              <a:t>2012) </a:t>
            </a:r>
            <a:r>
              <a:rPr lang="en-US" sz="900" dirty="0" smtClean="0"/>
              <a:t>MIT </a:t>
            </a:r>
            <a:r>
              <a:rPr lang="en-US" sz="900" dirty="0"/>
              <a:t>Press.</a:t>
            </a:r>
            <a:endParaRPr lang="en-US" sz="900" dirty="0" smtClean="0"/>
          </a:p>
        </p:txBody>
      </p:sp>
    </p:spTree>
    <p:extLst>
      <p:ext uri="{BB962C8B-B14F-4D97-AF65-F5344CB8AC3E}">
        <p14:creationId xmlns:p14="http://schemas.microsoft.com/office/powerpoint/2010/main" val="8206697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nhaltsplatzhalter 7"/>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 y="0"/>
            <a:ext cx="9100665" cy="2814638"/>
          </a:xfrm>
        </p:spPr>
      </p:pic>
      <p:sp>
        <p:nvSpPr>
          <p:cNvPr id="9" name="Textfeld 8"/>
          <p:cNvSpPr txBox="1"/>
          <p:nvPr/>
        </p:nvSpPr>
        <p:spPr>
          <a:xfrm>
            <a:off x="235745" y="3100386"/>
            <a:ext cx="8801100" cy="1693069"/>
          </a:xfrm>
          <a:prstGeom prst="rect">
            <a:avLst/>
          </a:prstGeom>
        </p:spPr>
        <p:txBody>
          <a:bodyPr vert="horz" wrap="square" lIns="91440" tIns="45720" rIns="91440" bIns="45720" rtlCol="0" anchor="t" anchorCtr="0">
            <a:normAutofit/>
          </a:bodyPr>
          <a:lstStyle/>
          <a:p>
            <a:endParaRPr lang="en-US" sz="1400" dirty="0" smtClean="0"/>
          </a:p>
          <a:p>
            <a:endParaRPr lang="en-US" sz="1400" dirty="0"/>
          </a:p>
          <a:p>
            <a:r>
              <a:rPr lang="en-US" sz="1400" dirty="0" smtClean="0"/>
              <a:t>Please </a:t>
            </a:r>
            <a:r>
              <a:rPr lang="en-US" sz="1400" dirty="0"/>
              <a:t>find the </a:t>
            </a:r>
            <a:r>
              <a:rPr lang="en-US" sz="1400" dirty="0" smtClean="0"/>
              <a:t>presentation support </a:t>
            </a:r>
            <a:r>
              <a:rPr lang="en-US" sz="1400" dirty="0"/>
              <a:t>here on our </a:t>
            </a:r>
            <a:r>
              <a:rPr lang="en-US" sz="1400" dirty="0" smtClean="0"/>
              <a:t>website</a:t>
            </a:r>
            <a:r>
              <a:rPr lang="de-DE" sz="1400" dirty="0" smtClean="0"/>
              <a:t>: </a:t>
            </a:r>
            <a:r>
              <a:rPr lang="en-GB" sz="1400" u="sng" dirty="0">
                <a:hlinkClick r:id="rId4"/>
              </a:rPr>
              <a:t>https://</a:t>
            </a:r>
            <a:r>
              <a:rPr lang="en-GB" sz="1400" u="sng" dirty="0" smtClean="0">
                <a:hlinkClick r:id="rId4"/>
              </a:rPr>
              <a:t>4euplus.eu/4EU-273.html</a:t>
            </a:r>
            <a:endParaRPr lang="en-GB" sz="1400" dirty="0"/>
          </a:p>
          <a:p>
            <a:endParaRPr lang="de-DE" sz="1400" dirty="0"/>
          </a:p>
        </p:txBody>
      </p:sp>
    </p:spTree>
    <p:extLst>
      <p:ext uri="{BB962C8B-B14F-4D97-AF65-F5344CB8AC3E}">
        <p14:creationId xmlns:p14="http://schemas.microsoft.com/office/powerpoint/2010/main" val="27025853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ctrTitle"/>
          </p:nvPr>
        </p:nvSpPr>
        <p:spPr/>
        <p:txBody>
          <a:bodyPr>
            <a:normAutofit fontScale="90000"/>
          </a:bodyPr>
          <a:lstStyle/>
          <a:p>
            <a:r>
              <a:rPr lang="cs-CZ" dirty="0"/>
              <a:t/>
            </a:r>
            <a:br>
              <a:rPr lang="cs-CZ" dirty="0"/>
            </a:br>
            <a:r>
              <a:rPr lang="cs-CZ" sz="2200" dirty="0"/>
              <a:t>Thank </a:t>
            </a:r>
            <a:r>
              <a:rPr lang="cs-CZ" sz="2200" dirty="0" smtClean="0"/>
              <a:t>you!</a:t>
            </a:r>
            <a:endParaRPr lang="cs-CZ" dirty="0"/>
          </a:p>
        </p:txBody>
      </p:sp>
      <p:sp>
        <p:nvSpPr>
          <p:cNvPr id="8" name="Podnadpis 7"/>
          <p:cNvSpPr>
            <a:spLocks noGrp="1"/>
          </p:cNvSpPr>
          <p:nvPr>
            <p:ph type="subTitle" idx="1"/>
          </p:nvPr>
        </p:nvSpPr>
        <p:spPr/>
        <p:txBody>
          <a:bodyPr anchor="t">
            <a:noAutofit/>
          </a:bodyPr>
          <a:lstStyle/>
          <a:p>
            <a:r>
              <a:rPr lang="fr-FR" sz="1800" dirty="0" smtClean="0"/>
              <a:t>Sébastien </a:t>
            </a:r>
            <a:r>
              <a:rPr lang="fr-FR" sz="1800" dirty="0"/>
              <a:t>Perrin</a:t>
            </a:r>
            <a:r>
              <a:rPr lang="de-DE" sz="1800" dirty="0"/>
              <a:t>, Sorbonne </a:t>
            </a:r>
            <a:r>
              <a:rPr lang="de-DE" sz="1800" dirty="0" smtClean="0"/>
              <a:t>University</a:t>
            </a:r>
          </a:p>
          <a:p>
            <a:r>
              <a:rPr lang="de-DE" sz="1800" dirty="0"/>
              <a:t>Kristell Roser, Sorbonne </a:t>
            </a:r>
            <a:r>
              <a:rPr lang="de-DE" sz="1800" dirty="0" smtClean="0"/>
              <a:t>University</a:t>
            </a:r>
            <a:endParaRPr lang="en-US" sz="1800" dirty="0"/>
          </a:p>
        </p:txBody>
      </p:sp>
      <p:sp>
        <p:nvSpPr>
          <p:cNvPr id="4" name="Fußzeilenplatzhalter 1"/>
          <p:cNvSpPr>
            <a:spLocks noGrp="1"/>
          </p:cNvSpPr>
          <p:nvPr>
            <p:ph type="ftr" sz="quarter" idx="11"/>
          </p:nvPr>
        </p:nvSpPr>
        <p:spPr>
          <a:xfrm>
            <a:off x="357824" y="4286887"/>
            <a:ext cx="6474894" cy="651716"/>
          </a:xfrm>
        </p:spPr>
        <p:txBody>
          <a:bodyPr/>
          <a:lstStyle/>
          <a:p>
            <a:r>
              <a:rPr lang="en-US" dirty="0"/>
              <a:t>Open Science for you - an introduction series to open science | </a:t>
            </a:r>
            <a:r>
              <a:rPr lang="en-US" dirty="0" smtClean="0"/>
              <a:t>4 July 2022</a:t>
            </a:r>
            <a:endParaRPr lang="cs-CZ" dirty="0"/>
          </a:p>
        </p:txBody>
      </p:sp>
    </p:spTree>
    <p:extLst>
      <p:ext uri="{BB962C8B-B14F-4D97-AF65-F5344CB8AC3E}">
        <p14:creationId xmlns:p14="http://schemas.microsoft.com/office/powerpoint/2010/main" val="15896021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Research impact on society</a:t>
            </a:r>
            <a:endParaRPr lang="fr-FR" dirty="0"/>
          </a:p>
        </p:txBody>
      </p:sp>
      <p:sp>
        <p:nvSpPr>
          <p:cNvPr id="3" name="Espace réservé du contenu 2"/>
          <p:cNvSpPr>
            <a:spLocks noGrp="1"/>
          </p:cNvSpPr>
          <p:nvPr>
            <p:ph idx="1"/>
          </p:nvPr>
        </p:nvSpPr>
        <p:spPr>
          <a:xfrm>
            <a:off x="381348" y="1693952"/>
            <a:ext cx="5293727" cy="2892796"/>
          </a:xfrm>
        </p:spPr>
        <p:txBody>
          <a:bodyPr>
            <a:normAutofit/>
          </a:bodyPr>
          <a:lstStyle/>
          <a:p>
            <a:r>
              <a:rPr lang="en-GB" sz="1800" dirty="0" smtClean="0"/>
              <a:t>Research funding in France levels at              50 billion euros (2,2 % of the GDP) </a:t>
            </a:r>
          </a:p>
          <a:p>
            <a:pPr lvl="1"/>
            <a:r>
              <a:rPr lang="en-GB" sz="1400" dirty="0" smtClean="0"/>
              <a:t>In the European Union budget, 8% are dedicated to funding research</a:t>
            </a:r>
            <a:endParaRPr lang="en-GB" sz="1400" dirty="0"/>
          </a:p>
          <a:p>
            <a:pPr marL="0" indent="0">
              <a:buNone/>
            </a:pPr>
            <a:endParaRPr lang="en-GB" sz="1800" dirty="0" smtClean="0"/>
          </a:p>
        </p:txBody>
      </p:sp>
      <p:pic>
        <p:nvPicPr>
          <p:cNvPr id="4" name="Image 1_3"/>
          <p:cNvPicPr/>
          <p:nvPr/>
        </p:nvPicPr>
        <p:blipFill>
          <a:blip r:embed="rId3"/>
          <a:srcRect t="2517"/>
          <a:stretch/>
        </p:blipFill>
        <p:spPr>
          <a:xfrm>
            <a:off x="5771909" y="1139371"/>
            <a:ext cx="3096000" cy="3347453"/>
          </a:xfrm>
          <a:prstGeom prst="rect">
            <a:avLst/>
          </a:prstGeom>
          <a:ln>
            <a:noFill/>
          </a:ln>
        </p:spPr>
      </p:pic>
      <p:sp>
        <p:nvSpPr>
          <p:cNvPr id="5" name="CustomShape 1"/>
          <p:cNvSpPr/>
          <p:nvPr/>
        </p:nvSpPr>
        <p:spPr>
          <a:xfrm>
            <a:off x="6105380" y="4542968"/>
            <a:ext cx="2721967" cy="198601"/>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US" sz="700" b="0" i="1" strike="noStrike" spc="-1" dirty="0" smtClean="0">
                <a:solidFill>
                  <a:schemeClr val="bg1">
                    <a:lumMod val="50000"/>
                  </a:schemeClr>
                </a:solidFill>
                <a:latin typeface="Arial"/>
                <a:ea typeface="DejaVu Sans"/>
              </a:rPr>
              <a:t>Source: Engineering </a:t>
            </a:r>
            <a:r>
              <a:rPr lang="en-US" sz="700" b="0" i="1" strike="noStrike" spc="-1" dirty="0">
                <a:solidFill>
                  <a:schemeClr val="bg1">
                    <a:lumMod val="50000"/>
                  </a:schemeClr>
                </a:solidFill>
                <a:latin typeface="Arial"/>
                <a:ea typeface="DejaVu Sans"/>
              </a:rPr>
              <a:t>and Physical Sciences of Research Council</a:t>
            </a:r>
            <a:endParaRPr lang="fr-FR" sz="700" b="0" strike="noStrike" spc="-1" dirty="0">
              <a:solidFill>
                <a:schemeClr val="bg1">
                  <a:lumMod val="50000"/>
                </a:schemeClr>
              </a:solidFill>
              <a:latin typeface="Arial"/>
            </a:endParaRPr>
          </a:p>
        </p:txBody>
      </p:sp>
    </p:spTree>
    <p:extLst>
      <p:ext uri="{BB962C8B-B14F-4D97-AF65-F5344CB8AC3E}">
        <p14:creationId xmlns:p14="http://schemas.microsoft.com/office/powerpoint/2010/main" val="20488648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Research impact on society</a:t>
            </a:r>
            <a:endParaRPr lang="fr-FR" dirty="0"/>
          </a:p>
        </p:txBody>
      </p:sp>
      <p:sp>
        <p:nvSpPr>
          <p:cNvPr id="3" name="Espace réservé du contenu 2"/>
          <p:cNvSpPr>
            <a:spLocks noGrp="1"/>
          </p:cNvSpPr>
          <p:nvPr>
            <p:ph idx="1"/>
          </p:nvPr>
        </p:nvSpPr>
        <p:spPr>
          <a:xfrm>
            <a:off x="381348" y="1693952"/>
            <a:ext cx="5293727" cy="2892796"/>
          </a:xfrm>
        </p:spPr>
        <p:txBody>
          <a:bodyPr>
            <a:normAutofit/>
          </a:bodyPr>
          <a:lstStyle/>
          <a:p>
            <a:r>
              <a:rPr lang="en-GB" sz="1800" dirty="0" smtClean="0"/>
              <a:t>A difficult question, various approaches</a:t>
            </a:r>
          </a:p>
          <a:p>
            <a:r>
              <a:rPr lang="en-GB" sz="1800" dirty="0"/>
              <a:t>Consensus: science is at the core of modern society </a:t>
            </a:r>
            <a:endParaRPr lang="en-GB" sz="1800" dirty="0" smtClean="0"/>
          </a:p>
          <a:p>
            <a:pPr marL="0" indent="0">
              <a:buNone/>
            </a:pPr>
            <a:endParaRPr lang="en-GB" sz="1800" dirty="0" smtClean="0"/>
          </a:p>
        </p:txBody>
      </p:sp>
      <p:pic>
        <p:nvPicPr>
          <p:cNvPr id="4" name="Image 1_3"/>
          <p:cNvPicPr/>
          <p:nvPr/>
        </p:nvPicPr>
        <p:blipFill>
          <a:blip r:embed="rId3"/>
          <a:srcRect t="2517"/>
          <a:stretch/>
        </p:blipFill>
        <p:spPr>
          <a:xfrm>
            <a:off x="5771909" y="1139371"/>
            <a:ext cx="3096000" cy="3347453"/>
          </a:xfrm>
          <a:prstGeom prst="rect">
            <a:avLst/>
          </a:prstGeom>
          <a:ln>
            <a:noFill/>
          </a:ln>
        </p:spPr>
      </p:pic>
      <p:sp>
        <p:nvSpPr>
          <p:cNvPr id="5" name="CustomShape 1"/>
          <p:cNvSpPr/>
          <p:nvPr/>
        </p:nvSpPr>
        <p:spPr>
          <a:xfrm>
            <a:off x="6105380" y="4542968"/>
            <a:ext cx="2721967" cy="198601"/>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US" sz="700" b="0" i="1" strike="noStrike" spc="-1" dirty="0" smtClean="0">
                <a:solidFill>
                  <a:schemeClr val="bg1">
                    <a:lumMod val="50000"/>
                  </a:schemeClr>
                </a:solidFill>
                <a:latin typeface="Arial"/>
                <a:ea typeface="DejaVu Sans"/>
              </a:rPr>
              <a:t>Source: Engineering </a:t>
            </a:r>
            <a:r>
              <a:rPr lang="en-US" sz="700" b="0" i="1" strike="noStrike" spc="-1" dirty="0">
                <a:solidFill>
                  <a:schemeClr val="bg1">
                    <a:lumMod val="50000"/>
                  </a:schemeClr>
                </a:solidFill>
                <a:latin typeface="Arial"/>
                <a:ea typeface="DejaVu Sans"/>
              </a:rPr>
              <a:t>and Physical Sciences of Research Council</a:t>
            </a:r>
            <a:endParaRPr lang="fr-FR" sz="700" b="0" strike="noStrike" spc="-1" dirty="0">
              <a:solidFill>
                <a:schemeClr val="bg1">
                  <a:lumMod val="50000"/>
                </a:schemeClr>
              </a:solidFill>
              <a:latin typeface="Arial"/>
            </a:endParaRPr>
          </a:p>
        </p:txBody>
      </p:sp>
    </p:spTree>
    <p:extLst>
      <p:ext uri="{BB962C8B-B14F-4D97-AF65-F5344CB8AC3E}">
        <p14:creationId xmlns:p14="http://schemas.microsoft.com/office/powerpoint/2010/main" val="21824120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Does science rule society?</a:t>
            </a:r>
          </a:p>
        </p:txBody>
      </p:sp>
      <p:sp>
        <p:nvSpPr>
          <p:cNvPr id="3" name="Espace réservé du contenu 2"/>
          <p:cNvSpPr>
            <a:spLocks noGrp="1"/>
          </p:cNvSpPr>
          <p:nvPr>
            <p:ph idx="1"/>
          </p:nvPr>
        </p:nvSpPr>
        <p:spPr/>
        <p:txBody>
          <a:bodyPr>
            <a:normAutofit/>
          </a:bodyPr>
          <a:lstStyle/>
          <a:p>
            <a:r>
              <a:rPr lang="en-US" sz="1800" dirty="0">
                <a:solidFill>
                  <a:srgbClr val="FF0000"/>
                </a:solidFill>
              </a:rPr>
              <a:t>Salomon’s House </a:t>
            </a:r>
            <a:r>
              <a:rPr lang="en-US" sz="1800" dirty="0"/>
              <a:t>in </a:t>
            </a:r>
            <a:r>
              <a:rPr lang="en-US" sz="1800" i="1" dirty="0"/>
              <a:t>New Atlantis </a:t>
            </a:r>
            <a:r>
              <a:rPr lang="en-US" sz="1800" dirty="0"/>
              <a:t>(1626) by Francis Bacon</a:t>
            </a:r>
          </a:p>
          <a:p>
            <a:endParaRPr lang="en-US" sz="1800" dirty="0"/>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2100" y="2378309"/>
            <a:ext cx="3926114" cy="2208439"/>
          </a:xfrm>
          <a:prstGeom prst="rect">
            <a:avLst/>
          </a:prstGeom>
        </p:spPr>
      </p:pic>
      <p:sp>
        <p:nvSpPr>
          <p:cNvPr id="5" name="ZoneTexte 4"/>
          <p:cNvSpPr txBox="1"/>
          <p:nvPr/>
        </p:nvSpPr>
        <p:spPr>
          <a:xfrm rot="16200000">
            <a:off x="5902046" y="3722914"/>
            <a:ext cx="1562623" cy="290286"/>
          </a:xfrm>
          <a:prstGeom prst="rect">
            <a:avLst/>
          </a:prstGeom>
        </p:spPr>
        <p:txBody>
          <a:bodyPr vert="horz" wrap="square" lIns="91440" tIns="45720" rIns="91440" bIns="45720" rtlCol="0" anchor="t" anchorCtr="0">
            <a:normAutofit/>
          </a:bodyPr>
          <a:lstStyle/>
          <a:p>
            <a:r>
              <a:rPr lang="fr-FR" sz="600" dirty="0"/>
              <a:t>CC-BY-SA - RaphaelMoreno0601, 2018</a:t>
            </a:r>
          </a:p>
        </p:txBody>
      </p:sp>
    </p:spTree>
    <p:extLst>
      <p:ext uri="{BB962C8B-B14F-4D97-AF65-F5344CB8AC3E}">
        <p14:creationId xmlns:p14="http://schemas.microsoft.com/office/powerpoint/2010/main" val="31697156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Does science rule society?</a:t>
            </a:r>
          </a:p>
        </p:txBody>
      </p:sp>
      <p:sp>
        <p:nvSpPr>
          <p:cNvPr id="3" name="Espace réservé du contenu 2"/>
          <p:cNvSpPr>
            <a:spLocks noGrp="1"/>
          </p:cNvSpPr>
          <p:nvPr>
            <p:ph idx="1"/>
          </p:nvPr>
        </p:nvSpPr>
        <p:spPr/>
        <p:txBody>
          <a:bodyPr>
            <a:normAutofit/>
          </a:bodyPr>
          <a:lstStyle/>
          <a:p>
            <a:r>
              <a:rPr lang="en-US" sz="1800" dirty="0">
                <a:solidFill>
                  <a:srgbClr val="FF0000"/>
                </a:solidFill>
              </a:rPr>
              <a:t>Salomon’s House </a:t>
            </a:r>
            <a:r>
              <a:rPr lang="en-US" sz="1800" dirty="0"/>
              <a:t>in </a:t>
            </a:r>
            <a:r>
              <a:rPr lang="en-US" sz="1800" i="1" dirty="0"/>
              <a:t>New Atlantis </a:t>
            </a:r>
            <a:r>
              <a:rPr lang="en-US" sz="1800" dirty="0"/>
              <a:t>(1626) by Francis Bacon</a:t>
            </a:r>
          </a:p>
          <a:p>
            <a:endParaRPr lang="en-US" sz="1800" dirty="0"/>
          </a:p>
          <a:p>
            <a:r>
              <a:rPr lang="en-US" sz="1800" dirty="0"/>
              <a:t>“We have three that bend themselves, looking into the experiments of their fellows, and cast about how to </a:t>
            </a:r>
            <a:r>
              <a:rPr lang="en-US" sz="1800" dirty="0">
                <a:solidFill>
                  <a:srgbClr val="FF0000"/>
                </a:solidFill>
              </a:rPr>
              <a:t>draw out of them things of use and practice for man's life and knowledge</a:t>
            </a:r>
            <a:r>
              <a:rPr lang="en-US" sz="1800" dirty="0"/>
              <a:t>” – Francis Bacon, </a:t>
            </a:r>
            <a:r>
              <a:rPr lang="en-US" sz="1800" i="1" dirty="0"/>
              <a:t>New Atlantis </a:t>
            </a:r>
            <a:r>
              <a:rPr lang="en-US" sz="1800" dirty="0"/>
              <a:t>(1626)</a:t>
            </a:r>
            <a:endParaRPr lang="en-GB" sz="1800" dirty="0"/>
          </a:p>
        </p:txBody>
      </p:sp>
    </p:spTree>
    <p:extLst>
      <p:ext uri="{BB962C8B-B14F-4D97-AF65-F5344CB8AC3E}">
        <p14:creationId xmlns:p14="http://schemas.microsoft.com/office/powerpoint/2010/main" val="1045724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Does science rule society?</a:t>
            </a:r>
          </a:p>
        </p:txBody>
      </p:sp>
      <p:sp>
        <p:nvSpPr>
          <p:cNvPr id="3" name="Espace réservé du contenu 2"/>
          <p:cNvSpPr>
            <a:spLocks noGrp="1"/>
          </p:cNvSpPr>
          <p:nvPr>
            <p:ph idx="1"/>
          </p:nvPr>
        </p:nvSpPr>
        <p:spPr/>
        <p:txBody>
          <a:bodyPr>
            <a:normAutofit/>
          </a:bodyPr>
          <a:lstStyle/>
          <a:p>
            <a:r>
              <a:rPr lang="en-US" sz="1800" dirty="0"/>
              <a:t>It became effective during the 19</a:t>
            </a:r>
            <a:r>
              <a:rPr lang="en-US" sz="1800" baseline="30000" dirty="0"/>
              <a:t>th</a:t>
            </a:r>
            <a:r>
              <a:rPr lang="en-US" sz="1800" dirty="0"/>
              <a:t> century</a:t>
            </a:r>
          </a:p>
          <a:p>
            <a:r>
              <a:rPr lang="en-US" sz="1800" dirty="0"/>
              <a:t>Big changes in beliefs and social organization</a:t>
            </a:r>
            <a:endParaRPr lang="en-GB" sz="1800"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9351" y="1298788"/>
            <a:ext cx="3151502" cy="3287959"/>
          </a:xfrm>
          <a:prstGeom prst="rect">
            <a:avLst/>
          </a:prstGeom>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69654" y="2688021"/>
            <a:ext cx="3081497" cy="1962047"/>
          </a:xfrm>
          <a:prstGeom prst="rect">
            <a:avLst/>
          </a:prstGeom>
        </p:spPr>
      </p:pic>
      <p:sp>
        <p:nvSpPr>
          <p:cNvPr id="6" name="ZoneTexte 5"/>
          <p:cNvSpPr txBox="1"/>
          <p:nvPr/>
        </p:nvSpPr>
        <p:spPr>
          <a:xfrm rot="16200000">
            <a:off x="8021718" y="3691952"/>
            <a:ext cx="1562623" cy="290286"/>
          </a:xfrm>
          <a:prstGeom prst="rect">
            <a:avLst/>
          </a:prstGeom>
        </p:spPr>
        <p:txBody>
          <a:bodyPr vert="horz" wrap="square" lIns="91440" tIns="45720" rIns="91440" bIns="45720" rtlCol="0" anchor="t" anchorCtr="0">
            <a:normAutofit/>
          </a:bodyPr>
          <a:lstStyle/>
          <a:p>
            <a:r>
              <a:rPr lang="fr-FR" sz="500" dirty="0"/>
              <a:t>CC-BY-SA - </a:t>
            </a:r>
            <a:r>
              <a:rPr lang="fr-FR" sz="500" dirty="0" err="1"/>
              <a:t>OmicronR</a:t>
            </a:r>
            <a:r>
              <a:rPr lang="fr-FR" sz="500" dirty="0"/>
              <a:t>, 2019</a:t>
            </a:r>
          </a:p>
        </p:txBody>
      </p:sp>
      <p:sp>
        <p:nvSpPr>
          <p:cNvPr id="7" name="ZoneTexte 6"/>
          <p:cNvSpPr txBox="1"/>
          <p:nvPr/>
        </p:nvSpPr>
        <p:spPr>
          <a:xfrm rot="16200000">
            <a:off x="3874652" y="3776518"/>
            <a:ext cx="1562623" cy="290286"/>
          </a:xfrm>
          <a:prstGeom prst="rect">
            <a:avLst/>
          </a:prstGeom>
        </p:spPr>
        <p:txBody>
          <a:bodyPr vert="horz" wrap="square" lIns="91440" tIns="45720" rIns="91440" bIns="45720" rtlCol="0" anchor="t" anchorCtr="0">
            <a:normAutofit/>
          </a:bodyPr>
          <a:lstStyle/>
          <a:p>
            <a:r>
              <a:rPr lang="fr-FR" sz="500" dirty="0"/>
              <a:t>CC-BY-SA – </a:t>
            </a:r>
            <a:r>
              <a:rPr lang="fr-FR" sz="500" dirty="0" err="1"/>
              <a:t>Wellcome</a:t>
            </a:r>
            <a:r>
              <a:rPr lang="fr-FR" sz="500" dirty="0"/>
              <a:t> </a:t>
            </a:r>
            <a:r>
              <a:rPr lang="fr-FR" sz="500" dirty="0" err="1"/>
              <a:t>Foundation</a:t>
            </a:r>
            <a:endParaRPr lang="fr-FR" sz="500" dirty="0"/>
          </a:p>
        </p:txBody>
      </p:sp>
    </p:spTree>
    <p:extLst>
      <p:ext uri="{BB962C8B-B14F-4D97-AF65-F5344CB8AC3E}">
        <p14:creationId xmlns:p14="http://schemas.microsoft.com/office/powerpoint/2010/main" val="1902357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Does science rule society?</a:t>
            </a:r>
          </a:p>
        </p:txBody>
      </p:sp>
      <p:sp>
        <p:nvSpPr>
          <p:cNvPr id="3" name="Espace réservé du contenu 2"/>
          <p:cNvSpPr>
            <a:spLocks noGrp="1"/>
          </p:cNvSpPr>
          <p:nvPr>
            <p:ph idx="1"/>
          </p:nvPr>
        </p:nvSpPr>
        <p:spPr>
          <a:xfrm>
            <a:off x="381348" y="1693952"/>
            <a:ext cx="5206652" cy="2892796"/>
          </a:xfrm>
        </p:spPr>
        <p:txBody>
          <a:bodyPr>
            <a:normAutofit/>
          </a:bodyPr>
          <a:lstStyle/>
          <a:p>
            <a:r>
              <a:rPr lang="en-US" sz="1800" dirty="0"/>
              <a:t>Science: huge public investments after WW2</a:t>
            </a:r>
          </a:p>
          <a:p>
            <a:r>
              <a:rPr lang="en-US" sz="1800" dirty="0"/>
              <a:t>Focus: </a:t>
            </a:r>
            <a:r>
              <a:rPr lang="en-US" sz="1800" dirty="0">
                <a:solidFill>
                  <a:srgbClr val="FF0000"/>
                </a:solidFill>
              </a:rPr>
              <a:t>Internet</a:t>
            </a:r>
            <a:r>
              <a:rPr lang="en-US" sz="1800" dirty="0"/>
              <a:t>, the meta-innovation</a:t>
            </a:r>
          </a:p>
          <a:p>
            <a:pPr lvl="1"/>
            <a:r>
              <a:rPr lang="en-US" sz="1400" dirty="0"/>
              <a:t>Allowing anyone to access all mankind’s knowledge</a:t>
            </a:r>
          </a:p>
          <a:p>
            <a:pPr lvl="1"/>
            <a:r>
              <a:rPr lang="en-US" sz="1400" dirty="0" err="1"/>
              <a:t>Vannevar</a:t>
            </a:r>
            <a:r>
              <a:rPr lang="en-US" sz="1400" dirty="0"/>
              <a:t> Bush’s </a:t>
            </a:r>
            <a:r>
              <a:rPr lang="en-US" sz="1400" dirty="0">
                <a:hlinkClick r:id="rId3"/>
              </a:rPr>
              <a:t>“</a:t>
            </a:r>
            <a:r>
              <a:rPr lang="en-US" sz="1400" dirty="0" err="1">
                <a:hlinkClick r:id="rId3"/>
              </a:rPr>
              <a:t>memex</a:t>
            </a:r>
            <a:r>
              <a:rPr lang="en-US" sz="1400" dirty="0">
                <a:hlinkClick r:id="rId3"/>
              </a:rPr>
              <a:t>”</a:t>
            </a:r>
            <a:r>
              <a:rPr lang="en-US" sz="1400" dirty="0"/>
              <a:t> that would accelerate science (1945)</a:t>
            </a:r>
          </a:p>
          <a:p>
            <a:pPr lvl="1"/>
            <a:r>
              <a:rPr lang="en-US" sz="1400" dirty="0"/>
              <a:t>Joseph </a:t>
            </a:r>
            <a:r>
              <a:rPr lang="en-US" sz="1400" dirty="0" err="1"/>
              <a:t>Licklider</a:t>
            </a:r>
            <a:r>
              <a:rPr lang="en-US" sz="1400" dirty="0"/>
              <a:t> : computers will make every human a scientist and allow </a:t>
            </a:r>
            <a:r>
              <a:rPr lang="en-US" sz="1400" dirty="0">
                <a:solidFill>
                  <a:srgbClr val="FF0000"/>
                </a:solidFill>
              </a:rPr>
              <a:t>communication and collaboration </a:t>
            </a:r>
            <a:r>
              <a:rPr lang="en-US" sz="1400" dirty="0"/>
              <a:t>free from geographical limits (1960, 1968)</a:t>
            </a:r>
          </a:p>
          <a:p>
            <a:pPr lvl="1"/>
            <a:r>
              <a:rPr lang="en-US" sz="1400" dirty="0"/>
              <a:t>The history of the Internet became more or less a </a:t>
            </a:r>
            <a:r>
              <a:rPr lang="en-US" sz="1400" dirty="0">
                <a:solidFill>
                  <a:srgbClr val="FF0000"/>
                </a:solidFill>
              </a:rPr>
              <a:t>model for innovation </a:t>
            </a:r>
            <a:r>
              <a:rPr lang="en-US" sz="1400" dirty="0"/>
              <a:t>emerging in universities</a:t>
            </a:r>
          </a:p>
        </p:txBody>
      </p:sp>
      <p:pic>
        <p:nvPicPr>
          <p:cNvPr id="9" name="Image 8"/>
          <p:cNvPicPr>
            <a:picLocks noChangeAspect="1"/>
          </p:cNvPicPr>
          <p:nvPr/>
        </p:nvPicPr>
        <p:blipFill rotWithShape="1">
          <a:blip r:embed="rId4">
            <a:extLst>
              <a:ext uri="{28A0092B-C50C-407E-A947-70E740481C1C}">
                <a14:useLocalDpi xmlns:a14="http://schemas.microsoft.com/office/drawing/2010/main" val="0"/>
              </a:ext>
            </a:extLst>
          </a:blip>
          <a:srcRect r="25302"/>
          <a:stretch/>
        </p:blipFill>
        <p:spPr>
          <a:xfrm>
            <a:off x="5718629" y="1076138"/>
            <a:ext cx="3425371" cy="3272971"/>
          </a:xfrm>
          <a:prstGeom prst="rect">
            <a:avLst/>
          </a:prstGeom>
        </p:spPr>
      </p:pic>
      <p:sp>
        <p:nvSpPr>
          <p:cNvPr id="10" name="ZoneTexte 9"/>
          <p:cNvSpPr txBox="1"/>
          <p:nvPr/>
        </p:nvSpPr>
        <p:spPr>
          <a:xfrm>
            <a:off x="8362688" y="1076138"/>
            <a:ext cx="1562623" cy="290286"/>
          </a:xfrm>
          <a:prstGeom prst="rect">
            <a:avLst/>
          </a:prstGeom>
        </p:spPr>
        <p:txBody>
          <a:bodyPr vert="horz" wrap="square" lIns="91440" tIns="45720" rIns="91440" bIns="45720" rtlCol="0" anchor="t" anchorCtr="0">
            <a:normAutofit/>
          </a:bodyPr>
          <a:lstStyle/>
          <a:p>
            <a:r>
              <a:rPr lang="fr-FR" sz="500" dirty="0"/>
              <a:t>CC-BY -  ITU </a:t>
            </a:r>
            <a:r>
              <a:rPr lang="fr-FR" sz="500" dirty="0" err="1"/>
              <a:t>Pictures</a:t>
            </a:r>
            <a:endParaRPr lang="fr-FR" sz="500" dirty="0"/>
          </a:p>
        </p:txBody>
      </p:sp>
    </p:spTree>
    <p:extLst>
      <p:ext uri="{BB962C8B-B14F-4D97-AF65-F5344CB8AC3E}">
        <p14:creationId xmlns:p14="http://schemas.microsoft.com/office/powerpoint/2010/main" val="4224264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FAAAACQAAAF9pZD0kLl9pZAEDAAAAAAADAAAAAQADAAAAIwAAAENvbWJpSW5kZXg9JC5OYW1lICsgJ18nICsgJC5WZXJzaW9uAQQAAAAAAAQAAAABAAQ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IAAAAAAAAAAwAAAAMAAAAA/////wQAPwwAAAAAAAAAAAAAIAD///////////////8AAAD///////////////8DAAAAAwD///////8DAAAAAwD///////////////////////////////////////////////////////////////////////////////////////////////////////////////////////////////////////////////////////////////////////////////////////////////////////////////////////////////////////////////////////////////////////////////////////////////////////////////////////////////////////////////////////////////////////////////////////////////////////////////////////////////////////////////////////////////////////////////////////////////8BACAA////////////////AAAO////////AwAAAAIA////////////////////////////////////////////////////////////////////////////////////////////////////////////////////////////////////////////////////////////////////////////////////////////////////////////////////////////////////////////////////////////////////////////////////////////////////////////////////////////////////////////////////////////////////////////////////////////////////////////////////////////////////////////////////////////////////////////////////////////////////////////////////////AgABAP///////wQAAAACABAAC6QoP6uD9ytCiMbGL0+jFwQFAAAAAAADAAAAAwADAAAAAQADAAIA////////BAAAAAMAEAALXBarAVvQekOzsv9Nh1mAXAUAAAABAAMAAAAAAAMAAAACAAMAAAAAAP///////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8EABQMAAAAAAAAAAAAACAB////////////////AAAA////////////////BAAAAAMA////////BAAAAAIA////////BAAAAAIA////////////////////////////////////////////////////////////////////////////////////////////////////////////////////////////////////////////////////////////////////////////////////////////////////////////////////////////////////////////////////////////////////////////////////////////////////////////////////////////////////////////////////////////////////////////////////////////////////////////////////////////////////////////////////////////////////////////////AQAgAf///////////////wAADv///////wQAAAACAP///////////////////////////////////////////////////////////////////////////////////////////////////////////////////////////////////////////////////////////////////////////////////////////////////////////////////////////////////////////////////////////////////////////////////////////////////////////////////////////////////////////////////////////////////////////////////////////////////////////////////////////////////////////////////////////////////////////////////////////////////////////////////////wIAAwEDAAAAAgD///////8aAAZMaW5rZWRTaGFwZXNEYXRhUHJvcGVydHlfMAUAAAAAAAQAAAADAAQAAAABAAQAAAAAAP///////wQAAAAAAP///////wMAAQEDAAAAAwD///////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AgC3DgAAAAAAAAAAAAD/////gwCDAAAABV9pZAAQAAAABKQoP6uD9ytCiMbGL0+jFwQDRGF0YQAbAAAABExpbmtlZFNoYXBlRGF0YQAFAAAAAAACTmFtZQAZAAAATGlua2VkU2hhcGVzRGF0YVByb3BlcnR5ABBWZXJzaW9uAAAAAAAJTGFzdFdyaXRlANbIWql8AQAAAAEA/////50AnQAAAAVfaWQAEAAAAARcFqsBW9B6Q7Oy/02HWYBcA0RhdGEAKgAAAAhQcmVzZW50YXRpb25TY2FubmVkRm9yTGlua2VkU2hhcGVzAAEAAk5hbWUAJAAAAExpbmtlZFNoYXBlUHJlc2VudGF0aW9uU2V0dGluZ3NEYXRhABBWZXJzaW9uAAAAAAAJTGFzdFdyaXRlAGnJWql8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B_LENGTH" val="24576"/>
  <p:tag name="UNDO_REDO_REVISION" val="3"/>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otiv systému Office">
  <a:themeElements>
    <a:clrScheme name="4eu COLORS">
      <a:dk1>
        <a:sysClr val="windowText" lastClr="000000"/>
      </a:dk1>
      <a:lt1>
        <a:sysClr val="window" lastClr="FFFFFF"/>
      </a:lt1>
      <a:dk2>
        <a:srgbClr val="2C4390"/>
      </a:dk2>
      <a:lt2>
        <a:srgbClr val="B3BFE2"/>
      </a:lt2>
      <a:accent1>
        <a:srgbClr val="CD1719"/>
      </a:accent1>
      <a:accent2>
        <a:srgbClr val="E89900"/>
      </a:accent2>
      <a:accent3>
        <a:srgbClr val="9BB520"/>
      </a:accent3>
      <a:accent4>
        <a:srgbClr val="009BD3"/>
      </a:accent4>
      <a:accent5>
        <a:srgbClr val="9A4077"/>
      </a:accent5>
      <a:accent6>
        <a:srgbClr val="9D9D9D"/>
      </a:accent6>
      <a:hlink>
        <a:srgbClr val="009BD3"/>
      </a:hlink>
      <a:folHlink>
        <a:srgbClr val="9D9D9D"/>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chor="t" anchorCtr="0">
        <a:normAutofit/>
      </a:bodyPr>
      <a:lstStyle>
        <a:defPPr>
          <a:defRPr dirty="0" smtClean="0"/>
        </a:defPPr>
      </a:lstStyle>
    </a:txDef>
  </a:objectDefaults>
  <a:extraClrSchemeLst/>
</a:theme>
</file>

<file path=ppt/theme/theme2.xml><?xml version="1.0" encoding="utf-8"?>
<a:theme xmlns:a="http://schemas.openxmlformats.org/drawingml/2006/main" name="Cover">
  <a:themeElements>
    <a:clrScheme name="4eu COLORS">
      <a:dk1>
        <a:sysClr val="windowText" lastClr="000000"/>
      </a:dk1>
      <a:lt1>
        <a:sysClr val="window" lastClr="FFFFFF"/>
      </a:lt1>
      <a:dk2>
        <a:srgbClr val="2C4390"/>
      </a:dk2>
      <a:lt2>
        <a:srgbClr val="B3BFE2"/>
      </a:lt2>
      <a:accent1>
        <a:srgbClr val="CD1719"/>
      </a:accent1>
      <a:accent2>
        <a:srgbClr val="E89900"/>
      </a:accent2>
      <a:accent3>
        <a:srgbClr val="9BB520"/>
      </a:accent3>
      <a:accent4>
        <a:srgbClr val="009BD3"/>
      </a:accent4>
      <a:accent5>
        <a:srgbClr val="9A4077"/>
      </a:accent5>
      <a:accent6>
        <a:srgbClr val="9D9D9D"/>
      </a:accent6>
      <a:hlink>
        <a:srgbClr val="009BD3"/>
      </a:hlink>
      <a:folHlink>
        <a:srgbClr val="9D9D9D"/>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30ECB9C74C9341A6B501ED72A7B3E8" ma:contentTypeVersion="11" ma:contentTypeDescription="Create a new document." ma:contentTypeScope="" ma:versionID="8dd042290aacd8482db0432e3ca90db1">
  <xsd:schema xmlns:xsd="http://www.w3.org/2001/XMLSchema" xmlns:xs="http://www.w3.org/2001/XMLSchema" xmlns:p="http://schemas.microsoft.com/office/2006/metadata/properties" xmlns:ns2="ad3ffd3e-e43b-4adb-8d22-f296e71f1549" xmlns:ns3="3ce4c559-713a-47cc-b43e-f23e5728f263" targetNamespace="http://schemas.microsoft.com/office/2006/metadata/properties" ma:root="true" ma:fieldsID="0608304ecb15907a455f4ab15458266a" ns2:_="" ns3:_="">
    <xsd:import namespace="ad3ffd3e-e43b-4adb-8d22-f296e71f1549"/>
    <xsd:import namespace="3ce4c559-713a-47cc-b43e-f23e5728f26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3ffd3e-e43b-4adb-8d22-f296e71f154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ce4c559-713a-47cc-b43e-f23e5728f263"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BEAF922-A74C-41AE-971A-CE015B034D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3ffd3e-e43b-4adb-8d22-f296e71f1549"/>
    <ds:schemaRef ds:uri="3ce4c559-713a-47cc-b43e-f23e5728f26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D3F1F6D-D69D-46B7-ADFE-64C4BA2FBA91}">
  <ds:schemaRefs>
    <ds:schemaRef ds:uri="http://schemas.microsoft.com/sharepoint/v3/contenttype/forms"/>
  </ds:schemaRefs>
</ds:datastoreItem>
</file>

<file path=customXml/itemProps3.xml><?xml version="1.0" encoding="utf-8"?>
<ds:datastoreItem xmlns:ds="http://schemas.openxmlformats.org/officeDocument/2006/customXml" ds:itemID="{C7810F09-6023-40DA-B2A0-8DE8B08B18D7}">
  <ds:schemaRefs>
    <ds:schemaRef ds:uri="http://schemas.microsoft.com/office/2006/metadata/properties"/>
    <ds:schemaRef ds:uri="3ce4c559-713a-47cc-b43e-f23e5728f26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ad3ffd3e-e43b-4adb-8d22-f296e71f1549"/>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4eu+-powerpoint</Template>
  <TotalTime>4883</TotalTime>
  <Words>2839</Words>
  <Application>Microsoft Office PowerPoint</Application>
  <PresentationFormat>Affichage à l'écran (16:9)</PresentationFormat>
  <Paragraphs>280</Paragraphs>
  <Slides>34</Slides>
  <Notes>33</Notes>
  <HiddenSlides>0</HiddenSlides>
  <MMClips>0</MMClips>
  <ScaleCrop>false</ScaleCrop>
  <HeadingPairs>
    <vt:vector size="8" baseType="variant">
      <vt:variant>
        <vt:lpstr>Polices utilisées</vt:lpstr>
      </vt:variant>
      <vt:variant>
        <vt:i4>6</vt:i4>
      </vt:variant>
      <vt:variant>
        <vt:lpstr>Thème</vt:lpstr>
      </vt:variant>
      <vt:variant>
        <vt:i4>2</vt:i4>
      </vt:variant>
      <vt:variant>
        <vt:lpstr>Serveurs OLE incorporés</vt:lpstr>
      </vt:variant>
      <vt:variant>
        <vt:i4>1</vt:i4>
      </vt:variant>
      <vt:variant>
        <vt:lpstr>Titres des diapositives</vt:lpstr>
      </vt:variant>
      <vt:variant>
        <vt:i4>34</vt:i4>
      </vt:variant>
    </vt:vector>
  </HeadingPairs>
  <TitlesOfParts>
    <vt:vector size="43" baseType="lpstr">
      <vt:lpstr>MS PGothic</vt:lpstr>
      <vt:lpstr>Arial</vt:lpstr>
      <vt:lpstr>Calibri</vt:lpstr>
      <vt:lpstr>DejaVu Sans</vt:lpstr>
      <vt:lpstr>Verdana</vt:lpstr>
      <vt:lpstr>Wingdings</vt:lpstr>
      <vt:lpstr>Motiv systému Office</vt:lpstr>
      <vt:lpstr>Cover</vt:lpstr>
      <vt:lpstr>think-cell Folie</vt:lpstr>
      <vt:lpstr>Impact of Research on society &amp; Bibliometrics</vt:lpstr>
      <vt:lpstr>Impact of Research on society &amp; Bibliometrics</vt:lpstr>
      <vt:lpstr>Impact on society</vt:lpstr>
      <vt:lpstr>Research impact on society</vt:lpstr>
      <vt:lpstr>Research impact on society</vt:lpstr>
      <vt:lpstr>Does science rule society?</vt:lpstr>
      <vt:lpstr>Does science rule society?</vt:lpstr>
      <vt:lpstr>Does science rule society?</vt:lpstr>
      <vt:lpstr>Does science rule society?</vt:lpstr>
      <vt:lpstr>Science and Economy: making science profitable</vt:lpstr>
      <vt:lpstr>Claiming Science as a common good</vt:lpstr>
      <vt:lpstr>Opening Science: a new paradigm</vt:lpstr>
      <vt:lpstr>Beyond communicating Science</vt:lpstr>
      <vt:lpstr>Citizen Science: from openness to empowerment</vt:lpstr>
      <vt:lpstr>Research impact</vt:lpstr>
      <vt:lpstr>Research impact</vt:lpstr>
      <vt:lpstr>Bibliometrics in research’s assessement and policy</vt:lpstr>
      <vt:lpstr>Bibliometrics to measure the impact of Science</vt:lpstr>
      <vt:lpstr>Commonly used bibliometric indicators</vt:lpstr>
      <vt:lpstr>Commonly used bibliometric indicators</vt:lpstr>
      <vt:lpstr>Bibliometric indicators</vt:lpstr>
      <vt:lpstr>Bibliometric indicators</vt:lpstr>
      <vt:lpstr>Bibliometric indicators</vt:lpstr>
      <vt:lpstr>Uses of Bibliometrics</vt:lpstr>
      <vt:lpstr>Uses of Bibliometrics</vt:lpstr>
      <vt:lpstr>Bibliometric indicators: limits</vt:lpstr>
      <vt:lpstr>Bibliometric analysis: an example</vt:lpstr>
      <vt:lpstr>Présentation PowerPoint</vt:lpstr>
      <vt:lpstr>Bibliometric indicators used</vt:lpstr>
      <vt:lpstr>Opening research</vt:lpstr>
      <vt:lpstr>Présentation PowerPoint</vt:lpstr>
      <vt:lpstr>Bibliography</vt:lpstr>
      <vt:lpstr>Présentation PowerPoint</vt:lpstr>
      <vt:lpstr> Thank you!</vt:lpstr>
    </vt:vector>
  </TitlesOfParts>
  <Company>Université P &amp; M Curie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European University Alliance</dc:title>
  <dc:creator>LINDENLAUB Marion</dc:creator>
  <cp:lastModifiedBy>ROSER Kristell</cp:lastModifiedBy>
  <cp:revision>565</cp:revision>
  <dcterms:created xsi:type="dcterms:W3CDTF">2021-09-13T15:52:13Z</dcterms:created>
  <dcterms:modified xsi:type="dcterms:W3CDTF">2022-07-05T14:01:46Z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0x0101007630ECB9C74C9341A6B501ED72A7B3E8</vt:lpwstr>
  </property>
</Properties>
</file>